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27"/>
  </p:notesMasterIdLst>
  <p:sldIdLst>
    <p:sldId id="256" r:id="rId2"/>
    <p:sldId id="281" r:id="rId3"/>
    <p:sldId id="258" r:id="rId4"/>
    <p:sldId id="261" r:id="rId5"/>
    <p:sldId id="296" r:id="rId6"/>
    <p:sldId id="297" r:id="rId7"/>
    <p:sldId id="300" r:id="rId8"/>
    <p:sldId id="298" r:id="rId9"/>
    <p:sldId id="299" r:id="rId10"/>
    <p:sldId id="273" r:id="rId11"/>
    <p:sldId id="301" r:id="rId12"/>
    <p:sldId id="266" r:id="rId13"/>
    <p:sldId id="302" r:id="rId14"/>
    <p:sldId id="304" r:id="rId15"/>
    <p:sldId id="305" r:id="rId16"/>
    <p:sldId id="306" r:id="rId17"/>
    <p:sldId id="307" r:id="rId18"/>
    <p:sldId id="308" r:id="rId19"/>
    <p:sldId id="309" r:id="rId20"/>
    <p:sldId id="310" r:id="rId21"/>
    <p:sldId id="311" r:id="rId22"/>
    <p:sldId id="312" r:id="rId23"/>
    <p:sldId id="340" r:id="rId24"/>
    <p:sldId id="341" r:id="rId25"/>
    <p:sldId id="313" r:id="rId26"/>
    <p:sldId id="342" r:id="rId27"/>
    <p:sldId id="343" r:id="rId28"/>
    <p:sldId id="314" r:id="rId29"/>
    <p:sldId id="344" r:id="rId30"/>
    <p:sldId id="345" r:id="rId31"/>
    <p:sldId id="315" r:id="rId32"/>
    <p:sldId id="346" r:id="rId33"/>
    <p:sldId id="347" r:id="rId34"/>
    <p:sldId id="316" r:id="rId35"/>
    <p:sldId id="348" r:id="rId36"/>
    <p:sldId id="349" r:id="rId37"/>
    <p:sldId id="317" r:id="rId38"/>
    <p:sldId id="350" r:id="rId39"/>
    <p:sldId id="351" r:id="rId40"/>
    <p:sldId id="318" r:id="rId41"/>
    <p:sldId id="352" r:id="rId42"/>
    <p:sldId id="353" r:id="rId43"/>
    <p:sldId id="319" r:id="rId44"/>
    <p:sldId id="354" r:id="rId45"/>
    <p:sldId id="355" r:id="rId46"/>
    <p:sldId id="320" r:id="rId47"/>
    <p:sldId id="356" r:id="rId48"/>
    <p:sldId id="321" r:id="rId49"/>
    <p:sldId id="357" r:id="rId50"/>
    <p:sldId id="358" r:id="rId51"/>
    <p:sldId id="322" r:id="rId52"/>
    <p:sldId id="359" r:id="rId53"/>
    <p:sldId id="323" r:id="rId54"/>
    <p:sldId id="360" r:id="rId55"/>
    <p:sldId id="324" r:id="rId56"/>
    <p:sldId id="361" r:id="rId57"/>
    <p:sldId id="325" r:id="rId58"/>
    <p:sldId id="362" r:id="rId59"/>
    <p:sldId id="363" r:id="rId60"/>
    <p:sldId id="364" r:id="rId61"/>
    <p:sldId id="326" r:id="rId62"/>
    <p:sldId id="328" r:id="rId63"/>
    <p:sldId id="365" r:id="rId64"/>
    <p:sldId id="366" r:id="rId65"/>
    <p:sldId id="391" r:id="rId66"/>
    <p:sldId id="329" r:id="rId67"/>
    <p:sldId id="367" r:id="rId68"/>
    <p:sldId id="368" r:id="rId69"/>
    <p:sldId id="393" r:id="rId70"/>
    <p:sldId id="392" r:id="rId71"/>
    <p:sldId id="394" r:id="rId72"/>
    <p:sldId id="330" r:id="rId73"/>
    <p:sldId id="369" r:id="rId74"/>
    <p:sldId id="395" r:id="rId75"/>
    <p:sldId id="396" r:id="rId76"/>
    <p:sldId id="397" r:id="rId77"/>
    <p:sldId id="398" r:id="rId78"/>
    <p:sldId id="399" r:id="rId79"/>
    <p:sldId id="400" r:id="rId80"/>
    <p:sldId id="331" r:id="rId81"/>
    <p:sldId id="370" r:id="rId82"/>
    <p:sldId id="371" r:id="rId83"/>
    <p:sldId id="401" r:id="rId84"/>
    <p:sldId id="332" r:id="rId85"/>
    <p:sldId id="372" r:id="rId86"/>
    <p:sldId id="373" r:id="rId87"/>
    <p:sldId id="402" r:id="rId88"/>
    <p:sldId id="327" r:id="rId89"/>
    <p:sldId id="334" r:id="rId90"/>
    <p:sldId id="376" r:id="rId91"/>
    <p:sldId id="377" r:id="rId92"/>
    <p:sldId id="378" r:id="rId93"/>
    <p:sldId id="403" r:id="rId94"/>
    <p:sldId id="404" r:id="rId95"/>
    <p:sldId id="405" r:id="rId96"/>
    <p:sldId id="406" r:id="rId97"/>
    <p:sldId id="407" r:id="rId98"/>
    <p:sldId id="335" r:id="rId99"/>
    <p:sldId id="379" r:id="rId100"/>
    <p:sldId id="408" r:id="rId101"/>
    <p:sldId id="336" r:id="rId102"/>
    <p:sldId id="380" r:id="rId103"/>
    <p:sldId id="381" r:id="rId104"/>
    <p:sldId id="382" r:id="rId105"/>
    <p:sldId id="409" r:id="rId106"/>
    <p:sldId id="410" r:id="rId107"/>
    <p:sldId id="411" r:id="rId108"/>
    <p:sldId id="337" r:id="rId109"/>
    <p:sldId id="383" r:id="rId110"/>
    <p:sldId id="384" r:id="rId111"/>
    <p:sldId id="385" r:id="rId112"/>
    <p:sldId id="386" r:id="rId113"/>
    <p:sldId id="338" r:id="rId114"/>
    <p:sldId id="387" r:id="rId115"/>
    <p:sldId id="388" r:id="rId116"/>
    <p:sldId id="389" r:id="rId117"/>
    <p:sldId id="413" r:id="rId118"/>
    <p:sldId id="414" r:id="rId119"/>
    <p:sldId id="339" r:id="rId120"/>
    <p:sldId id="390" r:id="rId121"/>
    <p:sldId id="412" r:id="rId122"/>
    <p:sldId id="280" r:id="rId123"/>
    <p:sldId id="286" r:id="rId124"/>
    <p:sldId id="291" r:id="rId125"/>
    <p:sldId id="276" r:id="rId126"/>
  </p:sldIdLst>
  <p:sldSz cx="9144000" cy="5143500" type="screen16x9"/>
  <p:notesSz cx="6858000" cy="9144000"/>
  <p:embeddedFontLst>
    <p:embeddedFont>
      <p:font typeface="Cascadia Code" panose="020B0609020000020004" pitchFamily="49" charset="0"/>
      <p:regular r:id="rId128"/>
      <p:bold r:id="rId129"/>
      <p:italic r:id="rId130"/>
      <p:boldItalic r:id="rId131"/>
    </p:embeddedFont>
    <p:embeddedFont>
      <p:font typeface="Exo" panose="020B0604020202020204" charset="0"/>
      <p:regular r:id="rId132"/>
      <p:bold r:id="rId133"/>
      <p:italic r:id="rId134"/>
      <p:boldItalic r:id="rId135"/>
    </p:embeddedFont>
    <p:embeddedFont>
      <p:font typeface="Nunito" pitchFamily="2" charset="0"/>
      <p:regular r:id="rId136"/>
    </p:embeddedFont>
    <p:embeddedFont>
      <p:font typeface="PT Sans" panose="020B0503020203020204" pitchFamily="34" charset="0"/>
      <p:regular r:id="rId137"/>
      <p:bold r:id="rId138"/>
      <p:italic r:id="rId139"/>
      <p:boldItalic r:id="rId1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A0988D1-B772-4CE8-A3F5-EB10896DE8F3}">
  <a:tblStyle styleId="{4A0988D1-B772-4CE8-A3F5-EB10896DE8F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60"/>
  </p:normalViewPr>
  <p:slideViewPr>
    <p:cSldViewPr snapToGrid="0">
      <p:cViewPr>
        <p:scale>
          <a:sx n="100" d="100"/>
          <a:sy n="100" d="100"/>
        </p:scale>
        <p:origin x="946"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font" Target="fonts/font6.fntdata"/><Relationship Id="rId138" Type="http://schemas.openxmlformats.org/officeDocument/2006/relationships/font" Target="fonts/font11.fntdata"/><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font" Target="fonts/font1.fntdata"/><Relationship Id="rId144"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font" Target="fonts/font7.fntdata"/><Relationship Id="rId139"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font" Target="fonts/font2.fntdata"/><Relationship Id="rId13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font" Target="fonts/font5.fntdata"/><Relationship Id="rId140"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font" Target="fonts/font3.fntdata"/><Relationship Id="rId135" Type="http://schemas.openxmlformats.org/officeDocument/2006/relationships/font" Target="fonts/font8.fntdata"/><Relationship Id="rId14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font" Target="fonts/font4.fntdata"/><Relationship Id="rId136" Type="http://schemas.openxmlformats.org/officeDocument/2006/relationships/font" Target="fonts/font9.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5"/>
        <p:cNvGrpSpPr/>
        <p:nvPr/>
      </p:nvGrpSpPr>
      <p:grpSpPr>
        <a:xfrm>
          <a:off x="0" y="0"/>
          <a:ext cx="0" cy="0"/>
          <a:chOff x="0" y="0"/>
          <a:chExt cx="0" cy="0"/>
        </a:xfrm>
      </p:grpSpPr>
      <p:sp>
        <p:nvSpPr>
          <p:cNvPr id="2656" name="Google Shape;26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7" name="Google Shape;26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Descrição</a:t>
            </a:r>
            <a:r>
              <a:rPr lang="en-US" dirty="0"/>
              <a:t> do </a:t>
            </a:r>
            <a:r>
              <a:rPr lang="en-US" dirty="0" err="1"/>
              <a:t>ataque</a:t>
            </a:r>
            <a:endParaRPr lang="en-US" dirty="0"/>
          </a:p>
          <a:p>
            <a:r>
              <a:rPr lang="en-US" dirty="0"/>
              <a:t>Como replica</a:t>
            </a:r>
          </a:p>
          <a:p>
            <a:r>
              <a:rPr lang="en-US" dirty="0" err="1"/>
              <a:t>Soluções</a:t>
            </a:r>
            <a:endParaRPr lang="en-US" dirty="0"/>
          </a:p>
        </p:txBody>
      </p:sp>
    </p:spTree>
    <p:extLst>
      <p:ext uri="{BB962C8B-B14F-4D97-AF65-F5344CB8AC3E}">
        <p14:creationId xmlns:p14="http://schemas.microsoft.com/office/powerpoint/2010/main" val="1429955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1F2328"/>
                </a:solidFill>
                <a:effectLst/>
                <a:latin typeface="-apple-system"/>
              </a:rPr>
              <a:t>this tool traverses the website and find all the links and subdomains first. After that, it starts scanning each and every input on each and every page that it found while its traversal. </a:t>
            </a:r>
          </a:p>
          <a:p>
            <a:endParaRPr lang="pt-PT" dirty="0"/>
          </a:p>
        </p:txBody>
      </p:sp>
    </p:spTree>
    <p:extLst>
      <p:ext uri="{BB962C8B-B14F-4D97-AF65-F5344CB8AC3E}">
        <p14:creationId xmlns:p14="http://schemas.microsoft.com/office/powerpoint/2010/main" val="30292523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pt-PT" dirty="0"/>
              <a:t>https://github.com/faizann24/XssPy</a:t>
            </a:r>
          </a:p>
        </p:txBody>
      </p:sp>
    </p:spTree>
    <p:extLst>
      <p:ext uri="{BB962C8B-B14F-4D97-AF65-F5344CB8AC3E}">
        <p14:creationId xmlns:p14="http://schemas.microsoft.com/office/powerpoint/2010/main" val="15387548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Dashboard</a:t>
            </a:r>
          </a:p>
          <a:p>
            <a:r>
              <a:rPr lang="en-US" dirty="0" err="1"/>
              <a:t>Resultados</a:t>
            </a:r>
            <a:endParaRPr lang="pt-PT" dirty="0"/>
          </a:p>
        </p:txBody>
      </p:sp>
    </p:spTree>
    <p:extLst>
      <p:ext uri="{BB962C8B-B14F-4D97-AF65-F5344CB8AC3E}">
        <p14:creationId xmlns:p14="http://schemas.microsoft.com/office/powerpoint/2010/main" val="2259002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Framework </a:t>
            </a:r>
            <a:endParaRPr lang="pt-PT" dirty="0"/>
          </a:p>
        </p:txBody>
      </p:sp>
    </p:spTree>
    <p:extLst>
      <p:ext uri="{BB962C8B-B14F-4D97-AF65-F5344CB8AC3E}">
        <p14:creationId xmlns:p14="http://schemas.microsoft.com/office/powerpoint/2010/main" val="30942558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fontAlgn="base">
              <a:buFont typeface="Arial" panose="020B0604020202020204" pitchFamily="34" charset="0"/>
              <a:buChar char="•"/>
            </a:pPr>
            <a:r>
              <a:rPr lang="pt-PT" b="0" i="0" dirty="0" err="1">
                <a:solidFill>
                  <a:srgbClr val="FFFFFF"/>
                </a:solidFill>
                <a:effectLst/>
                <a:latin typeface="Nunito"/>
              </a:rPr>
              <a:t>Operation</a:t>
            </a:r>
            <a:r>
              <a:rPr lang="pt-PT" b="0" i="0" dirty="0">
                <a:solidFill>
                  <a:srgbClr val="FFFFFF"/>
                </a:solidFill>
                <a:effectLst/>
                <a:latin typeface="Nunito"/>
              </a:rPr>
              <a:t> </a:t>
            </a:r>
            <a:r>
              <a:rPr lang="pt-PT" b="0" i="0" dirty="0" err="1">
                <a:solidFill>
                  <a:srgbClr val="FFFFFF"/>
                </a:solidFill>
                <a:effectLst/>
                <a:latin typeface="Nunito"/>
              </a:rPr>
              <a:t>related</a:t>
            </a:r>
            <a:r>
              <a:rPr lang="pt-PT" b="0" i="0" dirty="0">
                <a:solidFill>
                  <a:srgbClr val="FFFFFF"/>
                </a:solidFill>
                <a:effectLst/>
                <a:latin typeface="Nunito"/>
              </a:rPr>
              <a:t> to TCP, UDP, </a:t>
            </a:r>
            <a:r>
              <a:rPr lang="pt-PT" b="0" i="0" dirty="0" err="1">
                <a:solidFill>
                  <a:srgbClr val="FFFFFF"/>
                </a:solidFill>
                <a:effectLst/>
                <a:latin typeface="Nunito"/>
              </a:rPr>
              <a:t>or</a:t>
            </a:r>
            <a:r>
              <a:rPr lang="pt-PT" b="0" i="0" dirty="0">
                <a:solidFill>
                  <a:srgbClr val="FFFFFF"/>
                </a:solidFill>
                <a:effectLst/>
                <a:latin typeface="Nunito"/>
              </a:rPr>
              <a:t> UNIX-</a:t>
            </a:r>
            <a:r>
              <a:rPr lang="pt-PT" b="0" i="0" dirty="0" err="1">
                <a:solidFill>
                  <a:srgbClr val="FFFFFF"/>
                </a:solidFill>
                <a:effectLst/>
                <a:latin typeface="Nunito"/>
              </a:rPr>
              <a:t>domain</a:t>
            </a:r>
            <a:r>
              <a:rPr lang="pt-PT" b="0" i="0" dirty="0">
                <a:solidFill>
                  <a:srgbClr val="FFFFFF"/>
                </a:solidFill>
                <a:effectLst/>
                <a:latin typeface="Nunito"/>
              </a:rPr>
              <a:t> </a:t>
            </a:r>
            <a:r>
              <a:rPr lang="pt-PT" b="0" i="0" dirty="0" err="1">
                <a:solidFill>
                  <a:srgbClr val="FFFFFF"/>
                </a:solidFill>
                <a:effectLst/>
                <a:latin typeface="Nunito"/>
              </a:rPr>
              <a:t>sockets</a:t>
            </a:r>
            <a:r>
              <a:rPr lang="pt-PT" b="0" i="0" dirty="0">
                <a:solidFill>
                  <a:srgbClr val="FFFFFF"/>
                </a:solidFill>
                <a:effectLst/>
                <a:latin typeface="Nunito"/>
              </a:rPr>
              <a:t>.</a:t>
            </a:r>
          </a:p>
          <a:p>
            <a:pPr algn="l" fontAlgn="base">
              <a:buFont typeface="Arial" panose="020B0604020202020204" pitchFamily="34" charset="0"/>
              <a:buChar char="•"/>
            </a:pPr>
            <a:r>
              <a:rPr lang="pt-PT" b="0" i="0" dirty="0" err="1">
                <a:solidFill>
                  <a:srgbClr val="FFFFFF"/>
                </a:solidFill>
                <a:effectLst/>
                <a:latin typeface="Nunito"/>
              </a:rPr>
              <a:t>Port</a:t>
            </a:r>
            <a:r>
              <a:rPr lang="pt-PT" b="0" i="0" dirty="0">
                <a:solidFill>
                  <a:srgbClr val="FFFFFF"/>
                </a:solidFill>
                <a:effectLst/>
                <a:latin typeface="Nunito"/>
              </a:rPr>
              <a:t> </a:t>
            </a:r>
            <a:r>
              <a:rPr lang="pt-PT" b="0" i="0" dirty="0" err="1">
                <a:solidFill>
                  <a:srgbClr val="FFFFFF"/>
                </a:solidFill>
                <a:effectLst/>
                <a:latin typeface="Nunito"/>
              </a:rPr>
              <a:t>Scanning</a:t>
            </a:r>
            <a:endParaRPr lang="pt-PT" b="0" i="0" dirty="0">
              <a:solidFill>
                <a:srgbClr val="FFFFFF"/>
              </a:solidFill>
              <a:effectLst/>
              <a:latin typeface="Nunito"/>
            </a:endParaRPr>
          </a:p>
          <a:p>
            <a:pPr algn="l" fontAlgn="base">
              <a:buFont typeface="Arial" panose="020B0604020202020204" pitchFamily="34" charset="0"/>
              <a:buChar char="•"/>
            </a:pPr>
            <a:r>
              <a:rPr lang="pt-PT" b="0" i="0" dirty="0" err="1">
                <a:solidFill>
                  <a:srgbClr val="FFFFFF"/>
                </a:solidFill>
                <a:effectLst/>
                <a:latin typeface="Nunito"/>
              </a:rPr>
              <a:t>Port</a:t>
            </a:r>
            <a:r>
              <a:rPr lang="pt-PT" b="0" i="0" dirty="0">
                <a:solidFill>
                  <a:srgbClr val="FFFFFF"/>
                </a:solidFill>
                <a:effectLst/>
                <a:latin typeface="Nunito"/>
              </a:rPr>
              <a:t> </a:t>
            </a:r>
            <a:r>
              <a:rPr lang="pt-PT" b="0" i="0" dirty="0" err="1">
                <a:solidFill>
                  <a:srgbClr val="FFFFFF"/>
                </a:solidFill>
                <a:effectLst/>
                <a:latin typeface="Nunito"/>
              </a:rPr>
              <a:t>Listening</a:t>
            </a:r>
            <a:endParaRPr lang="pt-PT" b="0" i="0" dirty="0">
              <a:solidFill>
                <a:srgbClr val="FFFFFF"/>
              </a:solidFill>
              <a:effectLst/>
              <a:latin typeface="Nunito"/>
            </a:endParaRPr>
          </a:p>
          <a:p>
            <a:pPr algn="l" fontAlgn="base">
              <a:buFont typeface="Arial" panose="020B0604020202020204" pitchFamily="34" charset="0"/>
              <a:buChar char="•"/>
            </a:pPr>
            <a:r>
              <a:rPr lang="pt-PT" b="0" i="0" dirty="0" err="1">
                <a:solidFill>
                  <a:srgbClr val="FFFFFF"/>
                </a:solidFill>
                <a:effectLst/>
                <a:latin typeface="Nunito"/>
              </a:rPr>
              <a:t>Port</a:t>
            </a:r>
            <a:r>
              <a:rPr lang="pt-PT" b="0" i="0" dirty="0">
                <a:solidFill>
                  <a:srgbClr val="FFFFFF"/>
                </a:solidFill>
                <a:effectLst/>
                <a:latin typeface="Nunito"/>
              </a:rPr>
              <a:t> </a:t>
            </a:r>
            <a:r>
              <a:rPr lang="pt-PT" b="0" i="0" dirty="0" err="1">
                <a:solidFill>
                  <a:srgbClr val="FFFFFF"/>
                </a:solidFill>
                <a:effectLst/>
                <a:latin typeface="Nunito"/>
              </a:rPr>
              <a:t>redirection</a:t>
            </a:r>
            <a:endParaRPr lang="pt-PT" b="0" i="0" dirty="0">
              <a:solidFill>
                <a:srgbClr val="FFFFFF"/>
              </a:solidFill>
              <a:effectLst/>
              <a:latin typeface="Nunito"/>
            </a:endParaRPr>
          </a:p>
          <a:p>
            <a:pPr algn="l" fontAlgn="base">
              <a:buFont typeface="Arial" panose="020B0604020202020204" pitchFamily="34" charset="0"/>
              <a:buChar char="•"/>
            </a:pPr>
            <a:r>
              <a:rPr lang="pt-PT" b="0" i="0" dirty="0">
                <a:solidFill>
                  <a:srgbClr val="FFFFFF"/>
                </a:solidFill>
                <a:effectLst/>
                <a:latin typeface="Nunito"/>
              </a:rPr>
              <a:t>open </a:t>
            </a:r>
            <a:r>
              <a:rPr lang="pt-PT" b="0" i="0" dirty="0" err="1">
                <a:solidFill>
                  <a:srgbClr val="FFFFFF"/>
                </a:solidFill>
                <a:effectLst/>
                <a:latin typeface="Nunito"/>
              </a:rPr>
              <a:t>Remote</a:t>
            </a:r>
            <a:r>
              <a:rPr lang="pt-PT" b="0" i="0" dirty="0">
                <a:solidFill>
                  <a:srgbClr val="FFFFFF"/>
                </a:solidFill>
                <a:effectLst/>
                <a:latin typeface="Nunito"/>
              </a:rPr>
              <a:t> </a:t>
            </a:r>
            <a:r>
              <a:rPr lang="pt-PT" b="0" i="0" dirty="0" err="1">
                <a:solidFill>
                  <a:srgbClr val="FFFFFF"/>
                </a:solidFill>
                <a:effectLst/>
                <a:latin typeface="Nunito"/>
              </a:rPr>
              <a:t>connections</a:t>
            </a:r>
            <a:endParaRPr lang="pt-PT" b="0" i="0" dirty="0">
              <a:solidFill>
                <a:srgbClr val="FFFFFF"/>
              </a:solidFill>
              <a:effectLst/>
              <a:latin typeface="Nunito"/>
            </a:endParaRPr>
          </a:p>
          <a:p>
            <a:pPr algn="l" fontAlgn="base">
              <a:buFont typeface="Arial" panose="020B0604020202020204" pitchFamily="34" charset="0"/>
              <a:buChar char="•"/>
            </a:pPr>
            <a:r>
              <a:rPr lang="pt-PT" b="0" i="0" dirty="0" err="1">
                <a:solidFill>
                  <a:srgbClr val="FFFFFF"/>
                </a:solidFill>
                <a:effectLst/>
                <a:latin typeface="Nunito"/>
              </a:rPr>
              <a:t>Read</a:t>
            </a:r>
            <a:r>
              <a:rPr lang="pt-PT" b="0" i="0" dirty="0">
                <a:solidFill>
                  <a:srgbClr val="FFFFFF"/>
                </a:solidFill>
                <a:effectLst/>
                <a:latin typeface="Nunito"/>
              </a:rPr>
              <a:t>/</a:t>
            </a:r>
            <a:r>
              <a:rPr lang="pt-PT" b="0" i="0" dirty="0" err="1">
                <a:solidFill>
                  <a:srgbClr val="FFFFFF"/>
                </a:solidFill>
                <a:effectLst/>
                <a:latin typeface="Nunito"/>
              </a:rPr>
              <a:t>Write</a:t>
            </a:r>
            <a:r>
              <a:rPr lang="pt-PT" b="0" i="0" dirty="0">
                <a:solidFill>
                  <a:srgbClr val="FFFFFF"/>
                </a:solidFill>
                <a:effectLst/>
                <a:latin typeface="Nunito"/>
              </a:rPr>
              <a:t> data </a:t>
            </a:r>
            <a:r>
              <a:rPr lang="pt-PT" b="0" i="0" dirty="0" err="1">
                <a:solidFill>
                  <a:srgbClr val="FFFFFF"/>
                </a:solidFill>
                <a:effectLst/>
                <a:latin typeface="Nunito"/>
              </a:rPr>
              <a:t>across</a:t>
            </a:r>
            <a:r>
              <a:rPr lang="pt-PT" b="0" i="0" dirty="0">
                <a:solidFill>
                  <a:srgbClr val="FFFFFF"/>
                </a:solidFill>
                <a:effectLst/>
                <a:latin typeface="Nunito"/>
              </a:rPr>
              <a:t> </a:t>
            </a:r>
            <a:r>
              <a:rPr lang="pt-PT" b="0" i="0" dirty="0" err="1">
                <a:solidFill>
                  <a:srgbClr val="FFFFFF"/>
                </a:solidFill>
                <a:effectLst/>
                <a:latin typeface="Nunito"/>
              </a:rPr>
              <a:t>the</a:t>
            </a:r>
            <a:r>
              <a:rPr lang="pt-PT" b="0" i="0" dirty="0">
                <a:solidFill>
                  <a:srgbClr val="FFFFFF"/>
                </a:solidFill>
                <a:effectLst/>
                <a:latin typeface="Nunito"/>
              </a:rPr>
              <a:t> network.</a:t>
            </a:r>
          </a:p>
          <a:p>
            <a:pPr algn="l" fontAlgn="base">
              <a:buFont typeface="Arial" panose="020B0604020202020204" pitchFamily="34" charset="0"/>
              <a:buChar char="•"/>
            </a:pPr>
            <a:r>
              <a:rPr lang="pt-PT" b="0" i="0" dirty="0">
                <a:solidFill>
                  <a:srgbClr val="FFFFFF"/>
                </a:solidFill>
                <a:effectLst/>
                <a:latin typeface="Nunito"/>
              </a:rPr>
              <a:t>Network </a:t>
            </a:r>
            <a:r>
              <a:rPr lang="pt-PT" b="0" i="0" dirty="0" err="1">
                <a:solidFill>
                  <a:srgbClr val="FFFFFF"/>
                </a:solidFill>
                <a:effectLst/>
                <a:latin typeface="Nunito"/>
              </a:rPr>
              <a:t>debugging</a:t>
            </a:r>
            <a:endParaRPr lang="pt-PT" b="0" i="0" dirty="0">
              <a:solidFill>
                <a:srgbClr val="FFFFFF"/>
              </a:solidFill>
              <a:effectLst/>
              <a:latin typeface="Nunito"/>
            </a:endParaRPr>
          </a:p>
          <a:p>
            <a:pPr algn="l" fontAlgn="base">
              <a:buFont typeface="Arial" panose="020B0604020202020204" pitchFamily="34" charset="0"/>
              <a:buChar char="•"/>
            </a:pPr>
            <a:r>
              <a:rPr lang="pt-PT" b="0" i="0" dirty="0">
                <a:solidFill>
                  <a:srgbClr val="FFFFFF"/>
                </a:solidFill>
                <a:effectLst/>
                <a:latin typeface="Nunito"/>
              </a:rPr>
              <a:t>Network </a:t>
            </a:r>
            <a:r>
              <a:rPr lang="pt-PT" b="0" i="0" dirty="0" err="1">
                <a:solidFill>
                  <a:srgbClr val="FFFFFF"/>
                </a:solidFill>
                <a:effectLst/>
                <a:latin typeface="Nunito"/>
              </a:rPr>
              <a:t>daemon</a:t>
            </a:r>
            <a:r>
              <a:rPr lang="pt-PT" b="0" i="0" dirty="0">
                <a:solidFill>
                  <a:srgbClr val="FFFFFF"/>
                </a:solidFill>
                <a:effectLst/>
                <a:latin typeface="Nunito"/>
              </a:rPr>
              <a:t> </a:t>
            </a:r>
            <a:r>
              <a:rPr lang="pt-PT" b="0" i="0" dirty="0" err="1">
                <a:solidFill>
                  <a:srgbClr val="FFFFFF"/>
                </a:solidFill>
                <a:effectLst/>
                <a:latin typeface="Nunito"/>
              </a:rPr>
              <a:t>testing</a:t>
            </a:r>
            <a:endParaRPr lang="pt-PT" b="0" i="0" dirty="0">
              <a:solidFill>
                <a:srgbClr val="FFFFFF"/>
              </a:solidFill>
              <a:effectLst/>
              <a:latin typeface="Nunito"/>
            </a:endParaRPr>
          </a:p>
          <a:p>
            <a:pPr algn="l" fontAlgn="base">
              <a:buFont typeface="Arial" panose="020B0604020202020204" pitchFamily="34" charset="0"/>
              <a:buChar char="•"/>
            </a:pPr>
            <a:r>
              <a:rPr lang="pt-PT" b="0" i="0" dirty="0" err="1">
                <a:solidFill>
                  <a:srgbClr val="FFFFFF"/>
                </a:solidFill>
                <a:effectLst/>
                <a:latin typeface="Nunito"/>
              </a:rPr>
              <a:t>Simple</a:t>
            </a:r>
            <a:r>
              <a:rPr lang="pt-PT" b="0" i="0" dirty="0">
                <a:solidFill>
                  <a:srgbClr val="FFFFFF"/>
                </a:solidFill>
                <a:effectLst/>
                <a:latin typeface="Nunito"/>
              </a:rPr>
              <a:t> TCP </a:t>
            </a:r>
            <a:r>
              <a:rPr lang="pt-PT" b="0" i="0" dirty="0" err="1">
                <a:solidFill>
                  <a:srgbClr val="FFFFFF"/>
                </a:solidFill>
                <a:effectLst/>
                <a:latin typeface="Nunito"/>
              </a:rPr>
              <a:t>proxies</a:t>
            </a:r>
            <a:endParaRPr lang="pt-PT" b="0" i="0" dirty="0">
              <a:solidFill>
                <a:srgbClr val="FFFFFF"/>
              </a:solidFill>
              <a:effectLst/>
              <a:latin typeface="Nunito"/>
            </a:endParaRPr>
          </a:p>
          <a:p>
            <a:pPr algn="l" fontAlgn="base">
              <a:buFont typeface="Arial" panose="020B0604020202020204" pitchFamily="34" charset="0"/>
              <a:buChar char="•"/>
            </a:pPr>
            <a:r>
              <a:rPr lang="pt-PT" b="0" i="0" dirty="0">
                <a:solidFill>
                  <a:srgbClr val="FFFFFF"/>
                </a:solidFill>
                <a:effectLst/>
                <a:latin typeface="Nunito"/>
              </a:rPr>
              <a:t>A </a:t>
            </a:r>
            <a:r>
              <a:rPr lang="pt-PT" b="0" i="0" dirty="0" err="1">
                <a:solidFill>
                  <a:srgbClr val="FFFFFF"/>
                </a:solidFill>
                <a:effectLst/>
                <a:latin typeface="Nunito"/>
              </a:rPr>
              <a:t>Socks</a:t>
            </a:r>
            <a:r>
              <a:rPr lang="pt-PT" b="0" i="0" dirty="0">
                <a:solidFill>
                  <a:srgbClr val="FFFFFF"/>
                </a:solidFill>
                <a:effectLst/>
                <a:latin typeface="Nunito"/>
              </a:rPr>
              <a:t> </a:t>
            </a:r>
            <a:r>
              <a:rPr lang="pt-PT" b="0" i="0" dirty="0" err="1">
                <a:solidFill>
                  <a:srgbClr val="FFFFFF"/>
                </a:solidFill>
                <a:effectLst/>
                <a:latin typeface="Nunito"/>
              </a:rPr>
              <a:t>or</a:t>
            </a:r>
            <a:r>
              <a:rPr lang="pt-PT" b="0" i="0" dirty="0">
                <a:solidFill>
                  <a:srgbClr val="FFFFFF"/>
                </a:solidFill>
                <a:effectLst/>
                <a:latin typeface="Nunito"/>
              </a:rPr>
              <a:t> HTTP Proxy </a:t>
            </a:r>
            <a:r>
              <a:rPr lang="pt-PT" b="0" i="0" dirty="0" err="1">
                <a:solidFill>
                  <a:srgbClr val="FFFFFF"/>
                </a:solidFill>
                <a:effectLst/>
                <a:latin typeface="Nunito"/>
              </a:rPr>
              <a:t>Command</a:t>
            </a:r>
            <a:r>
              <a:rPr lang="pt-PT" b="0" i="0" dirty="0">
                <a:solidFill>
                  <a:srgbClr val="FFFFFF"/>
                </a:solidFill>
                <a:effectLst/>
                <a:latin typeface="Nunito"/>
              </a:rPr>
              <a:t> for </a:t>
            </a:r>
            <a:r>
              <a:rPr lang="pt-PT" b="0" i="0" dirty="0" err="1">
                <a:solidFill>
                  <a:srgbClr val="FFFFFF"/>
                </a:solidFill>
                <a:effectLst/>
                <a:latin typeface="Nunito"/>
              </a:rPr>
              <a:t>ssh</a:t>
            </a:r>
            <a:endParaRPr lang="pt-PT" b="0" i="0" dirty="0">
              <a:solidFill>
                <a:srgbClr val="FFFFFF"/>
              </a:solidFill>
              <a:effectLst/>
              <a:latin typeface="Nunito"/>
            </a:endParaRPr>
          </a:p>
          <a:p>
            <a:endParaRPr lang="pt-PT" dirty="0"/>
          </a:p>
        </p:txBody>
      </p:sp>
    </p:spTree>
    <p:extLst>
      <p:ext uri="{BB962C8B-B14F-4D97-AF65-F5344CB8AC3E}">
        <p14:creationId xmlns:p14="http://schemas.microsoft.com/office/powerpoint/2010/main" val="39039130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Tree>
    <p:extLst>
      <p:ext uri="{BB962C8B-B14F-4D97-AF65-F5344CB8AC3E}">
        <p14:creationId xmlns:p14="http://schemas.microsoft.com/office/powerpoint/2010/main" val="23702444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8"/>
        <p:cNvGrpSpPr/>
        <p:nvPr/>
      </p:nvGrpSpPr>
      <p:grpSpPr>
        <a:xfrm>
          <a:off x="0" y="0"/>
          <a:ext cx="0" cy="0"/>
          <a:chOff x="0" y="0"/>
          <a:chExt cx="0" cy="0"/>
        </a:xfrm>
      </p:grpSpPr>
      <p:sp>
        <p:nvSpPr>
          <p:cNvPr id="3919" name="Google Shape;3919;gedfa3e31c0_2_20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0" name="Google Shape;3920;gedfa3e31c0_2_20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0"/>
        <p:cNvGrpSpPr/>
        <p:nvPr/>
      </p:nvGrpSpPr>
      <p:grpSpPr>
        <a:xfrm>
          <a:off x="0" y="0"/>
          <a:ext cx="0" cy="0"/>
          <a:chOff x="0" y="0"/>
          <a:chExt cx="0" cy="0"/>
        </a:xfrm>
      </p:grpSpPr>
      <p:sp>
        <p:nvSpPr>
          <p:cNvPr id="4291" name="Google Shape;4291;gedfa3e31c0_2_20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2" name="Google Shape;4292;gedfa3e31c0_2_20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1"/>
        <p:cNvGrpSpPr/>
        <p:nvPr/>
      </p:nvGrpSpPr>
      <p:grpSpPr>
        <a:xfrm>
          <a:off x="0" y="0"/>
          <a:ext cx="0" cy="0"/>
          <a:chOff x="0" y="0"/>
          <a:chExt cx="0" cy="0"/>
        </a:xfrm>
      </p:grpSpPr>
      <p:sp>
        <p:nvSpPr>
          <p:cNvPr id="4532" name="Google Shape;4532;gedfa3e31c0_2_21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3" name="Google Shape;4533;gedfa3e31c0_2_21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Todas</a:t>
            </a:r>
            <a:r>
              <a:rPr lang="en-US" dirty="0"/>
              <a:t> ferramentas </a:t>
            </a:r>
            <a:r>
              <a:rPr lang="en-US" dirty="0" err="1"/>
              <a:t>apresentadas</a:t>
            </a:r>
            <a:r>
              <a:rPr lang="en-US" dirty="0"/>
              <a:t>, </a:t>
            </a:r>
            <a:r>
              <a:rPr lang="en-US" dirty="0" err="1"/>
              <a:t>são</a:t>
            </a:r>
            <a:r>
              <a:rPr lang="en-US" dirty="0"/>
              <a:t> open-source.</a:t>
            </a:r>
          </a:p>
          <a:p>
            <a:pPr marL="0" lvl="0" indent="0" algn="l" rtl="0">
              <a:spcBef>
                <a:spcPts val="0"/>
              </a:spcBef>
              <a:spcAft>
                <a:spcPts val="0"/>
              </a:spcAft>
              <a:buNone/>
            </a:pPr>
            <a:r>
              <a:rPr lang="en-US" dirty="0" err="1"/>
              <a:t>Openvas</a:t>
            </a:r>
            <a:r>
              <a:rPr lang="en-US" dirty="0"/>
              <a:t> </a:t>
            </a:r>
            <a:r>
              <a:rPr lang="en-US" dirty="0" err="1"/>
              <a:t>possui</a:t>
            </a:r>
            <a:r>
              <a:rPr lang="en-US" dirty="0"/>
              <a:t> </a:t>
            </a:r>
            <a:r>
              <a:rPr lang="en-US" dirty="0" err="1"/>
              <a:t>versão</a:t>
            </a:r>
            <a:r>
              <a:rPr lang="en-US" dirty="0"/>
              <a:t> Community e </a:t>
            </a:r>
            <a:r>
              <a:rPr lang="en-US" dirty="0" err="1"/>
              <a:t>Enteprise</a:t>
            </a: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8"/>
        <p:cNvGrpSpPr/>
        <p:nvPr/>
      </p:nvGrpSpPr>
      <p:grpSpPr>
        <a:xfrm>
          <a:off x="0" y="0"/>
          <a:ext cx="0" cy="0"/>
          <a:chOff x="0" y="0"/>
          <a:chExt cx="0" cy="0"/>
        </a:xfrm>
      </p:grpSpPr>
      <p:sp>
        <p:nvSpPr>
          <p:cNvPr id="3969" name="Google Shape;3969;gedfa3e31c0_2_20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0" name="Google Shape;3970;gedfa3e31c0_2_20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5"/>
        <p:cNvGrpSpPr/>
        <p:nvPr/>
      </p:nvGrpSpPr>
      <p:grpSpPr>
        <a:xfrm>
          <a:off x="0" y="0"/>
          <a:ext cx="0" cy="0"/>
          <a:chOff x="0" y="0"/>
          <a:chExt cx="0" cy="0"/>
        </a:xfrm>
      </p:grpSpPr>
      <p:sp>
        <p:nvSpPr>
          <p:cNvPr id="3696" name="Google Shape;3696;gedfa3e31c0_2_19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7" name="Google Shape;3697;gedfa3e31c0_2_19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3"/>
        <p:cNvGrpSpPr/>
        <p:nvPr/>
      </p:nvGrpSpPr>
      <p:grpSpPr>
        <a:xfrm>
          <a:off x="0" y="0"/>
          <a:ext cx="0" cy="0"/>
          <a:chOff x="0" y="0"/>
          <a:chExt cx="0" cy="0"/>
        </a:xfrm>
      </p:grpSpPr>
      <p:sp>
        <p:nvSpPr>
          <p:cNvPr id="2734" name="Google Shape;2734;gf11272de0f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5" name="Google Shape;2735;gf11272de0f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8"/>
        <p:cNvGrpSpPr/>
        <p:nvPr/>
      </p:nvGrpSpPr>
      <p:grpSpPr>
        <a:xfrm>
          <a:off x="0" y="0"/>
          <a:ext cx="0" cy="0"/>
          <a:chOff x="0" y="0"/>
          <a:chExt cx="0" cy="0"/>
        </a:xfrm>
      </p:grpSpPr>
      <p:sp>
        <p:nvSpPr>
          <p:cNvPr id="2879" name="Google Shape;2879;gf11272de0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0" name="Google Shape;2880;gf11272de0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8"/>
        <p:cNvGrpSpPr/>
        <p:nvPr/>
      </p:nvGrpSpPr>
      <p:grpSpPr>
        <a:xfrm>
          <a:off x="0" y="0"/>
          <a:ext cx="0" cy="0"/>
          <a:chOff x="0" y="0"/>
          <a:chExt cx="0" cy="0"/>
        </a:xfrm>
      </p:grpSpPr>
      <p:sp>
        <p:nvSpPr>
          <p:cNvPr id="2879" name="Google Shape;2879;gf11272de0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0" name="Google Shape;2880;gf11272de0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8086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2"/>
        <p:cNvGrpSpPr/>
        <p:nvPr/>
      </p:nvGrpSpPr>
      <p:grpSpPr>
        <a:xfrm>
          <a:off x="0" y="0"/>
          <a:ext cx="0" cy="0"/>
          <a:chOff x="0" y="0"/>
          <a:chExt cx="0" cy="0"/>
        </a:xfrm>
      </p:grpSpPr>
      <p:sp>
        <p:nvSpPr>
          <p:cNvPr id="3513" name="Google Shape;3513;gedfa3e31c0_2_20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4" name="Google Shape;3514;gedfa3e31c0_2_20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3"/>
        <p:cNvGrpSpPr/>
        <p:nvPr/>
      </p:nvGrpSpPr>
      <p:grpSpPr>
        <a:xfrm>
          <a:off x="0" y="0"/>
          <a:ext cx="0" cy="0"/>
          <a:chOff x="0" y="0"/>
          <a:chExt cx="0" cy="0"/>
        </a:xfrm>
      </p:grpSpPr>
      <p:sp>
        <p:nvSpPr>
          <p:cNvPr id="3104" name="Google Shape;3104;gedfa3e31c0_2_19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5" name="Google Shape;3105;gedfa3e31c0_2_19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Módulos</a:t>
            </a:r>
            <a:endParaRPr lang="en-US" dirty="0"/>
          </a:p>
          <a:p>
            <a:r>
              <a:rPr lang="en-US" dirty="0"/>
              <a:t>Report</a:t>
            </a:r>
            <a:endParaRPr lang="pt-PT" dirty="0"/>
          </a:p>
        </p:txBody>
      </p:sp>
    </p:spTree>
    <p:extLst>
      <p:ext uri="{BB962C8B-B14F-4D97-AF65-F5344CB8AC3E}">
        <p14:creationId xmlns:p14="http://schemas.microsoft.com/office/powerpoint/2010/main" val="1161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pt-PT" dirty="0"/>
          </a:p>
        </p:txBody>
      </p:sp>
    </p:spTree>
    <p:extLst>
      <p:ext uri="{BB962C8B-B14F-4D97-AF65-F5344CB8AC3E}">
        <p14:creationId xmlns:p14="http://schemas.microsoft.com/office/powerpoint/2010/main" val="1706133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4" y="-27"/>
            <a:ext cx="9143711" cy="5143338"/>
            <a:chOff x="597550" y="708125"/>
            <a:chExt cx="6449225" cy="4193850"/>
          </a:xfrm>
        </p:grpSpPr>
        <p:sp>
          <p:nvSpPr>
            <p:cNvPr id="10" name="Google Shape;10;p2"/>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8;p2"/>
          <p:cNvSpPr txBox="1">
            <a:spLocks noGrp="1"/>
          </p:cNvSpPr>
          <p:nvPr>
            <p:ph type="ctrTitle"/>
          </p:nvPr>
        </p:nvSpPr>
        <p:spPr>
          <a:xfrm>
            <a:off x="1317600" y="1193625"/>
            <a:ext cx="6508800" cy="1724400"/>
          </a:xfrm>
          <a:prstGeom prst="rect">
            <a:avLst/>
          </a:prstGeom>
          <a:effectLst>
            <a:outerShdw blurRad="142875" algn="bl" rotWithShape="0">
              <a:schemeClr val="accent2">
                <a:alpha val="38000"/>
              </a:schemeClr>
            </a:outerShdw>
          </a:effectLst>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49" name="Google Shape;49;p2"/>
          <p:cNvSpPr txBox="1">
            <a:spLocks noGrp="1"/>
          </p:cNvSpPr>
          <p:nvPr>
            <p:ph type="subTitle" idx="1"/>
          </p:nvPr>
        </p:nvSpPr>
        <p:spPr>
          <a:xfrm>
            <a:off x="2298150" y="3376773"/>
            <a:ext cx="4547700" cy="306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50" name="Google Shape;50;p2"/>
          <p:cNvGrpSpPr/>
          <p:nvPr/>
        </p:nvGrpSpPr>
        <p:grpSpPr>
          <a:xfrm>
            <a:off x="-11" y="606814"/>
            <a:ext cx="1284435" cy="586800"/>
            <a:chOff x="-11" y="606814"/>
            <a:chExt cx="1284435" cy="586800"/>
          </a:xfrm>
        </p:grpSpPr>
        <p:sp>
          <p:nvSpPr>
            <p:cNvPr id="51" name="Google Shape;51;p2"/>
            <p:cNvSpPr/>
            <p:nvPr/>
          </p:nvSpPr>
          <p:spPr>
            <a:xfrm rot="-5400000">
              <a:off x="348812" y="25800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52;p2"/>
            <p:cNvGrpSpPr/>
            <p:nvPr/>
          </p:nvGrpSpPr>
          <p:grpSpPr>
            <a:xfrm rot="10800000">
              <a:off x="-11" y="779178"/>
              <a:ext cx="883262" cy="242091"/>
              <a:chOff x="2300350" y="2601250"/>
              <a:chExt cx="2275275" cy="623625"/>
            </a:xfrm>
          </p:grpSpPr>
          <p:sp>
            <p:nvSpPr>
              <p:cNvPr id="53" name="Google Shape;53;p2"/>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 name="Google Shape;59;p2"/>
          <p:cNvGrpSpPr/>
          <p:nvPr/>
        </p:nvGrpSpPr>
        <p:grpSpPr>
          <a:xfrm rot="5400000">
            <a:off x="85100" y="1849625"/>
            <a:ext cx="98902" cy="553090"/>
            <a:chOff x="4898850" y="4820550"/>
            <a:chExt cx="98902" cy="553090"/>
          </a:xfrm>
        </p:grpSpPr>
        <p:sp>
          <p:nvSpPr>
            <p:cNvPr id="60" name="Google Shape;60;p2"/>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2"/>
          <p:cNvGrpSpPr/>
          <p:nvPr/>
        </p:nvGrpSpPr>
        <p:grpSpPr>
          <a:xfrm>
            <a:off x="-1414555" y="3058729"/>
            <a:ext cx="2297800" cy="347400"/>
            <a:chOff x="-1414555" y="3058729"/>
            <a:chExt cx="2297800" cy="347400"/>
          </a:xfrm>
        </p:grpSpPr>
        <p:sp>
          <p:nvSpPr>
            <p:cNvPr id="66" name="Google Shape;66;p2"/>
            <p:cNvSpPr/>
            <p:nvPr/>
          </p:nvSpPr>
          <p:spPr>
            <a:xfrm>
              <a:off x="-1414555" y="33380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111455" y="30587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p2"/>
          <p:cNvGrpSpPr/>
          <p:nvPr/>
        </p:nvGrpSpPr>
        <p:grpSpPr>
          <a:xfrm flipH="1">
            <a:off x="-799254" y="4139005"/>
            <a:ext cx="1823016" cy="196994"/>
            <a:chOff x="7857346" y="4002005"/>
            <a:chExt cx="1823016" cy="196994"/>
          </a:xfrm>
        </p:grpSpPr>
        <p:sp>
          <p:nvSpPr>
            <p:cNvPr id="69" name="Google Shape;69;p2"/>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2"/>
          <p:cNvSpPr/>
          <p:nvPr/>
        </p:nvSpPr>
        <p:spPr>
          <a:xfrm rot="10800000">
            <a:off x="8027645" y="247897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2"/>
          <p:cNvGrpSpPr/>
          <p:nvPr/>
        </p:nvGrpSpPr>
        <p:grpSpPr>
          <a:xfrm>
            <a:off x="7812807" y="997962"/>
            <a:ext cx="1520982" cy="302065"/>
            <a:chOff x="5642557" y="-150670"/>
            <a:chExt cx="1520982" cy="302065"/>
          </a:xfrm>
        </p:grpSpPr>
        <p:sp>
          <p:nvSpPr>
            <p:cNvPr id="76" name="Google Shape;76;p2"/>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2"/>
          <p:cNvGrpSpPr/>
          <p:nvPr/>
        </p:nvGrpSpPr>
        <p:grpSpPr>
          <a:xfrm>
            <a:off x="8495989" y="1713528"/>
            <a:ext cx="883262" cy="242091"/>
            <a:chOff x="2300350" y="2601250"/>
            <a:chExt cx="2275275" cy="623625"/>
          </a:xfrm>
        </p:grpSpPr>
        <p:sp>
          <p:nvSpPr>
            <p:cNvPr id="82" name="Google Shape;82;p2"/>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2"/>
          <p:cNvGrpSpPr/>
          <p:nvPr/>
        </p:nvGrpSpPr>
        <p:grpSpPr>
          <a:xfrm>
            <a:off x="8267392" y="3231066"/>
            <a:ext cx="1105976" cy="133969"/>
            <a:chOff x="8183182" y="663852"/>
            <a:chExt cx="1475028" cy="178673"/>
          </a:xfrm>
        </p:grpSpPr>
        <p:grpSp>
          <p:nvGrpSpPr>
            <p:cNvPr id="89" name="Google Shape;89;p2"/>
            <p:cNvGrpSpPr/>
            <p:nvPr/>
          </p:nvGrpSpPr>
          <p:grpSpPr>
            <a:xfrm>
              <a:off x="8183182" y="774425"/>
              <a:ext cx="1178025" cy="68100"/>
              <a:chOff x="2024450" y="204150"/>
              <a:chExt cx="1178025" cy="68100"/>
            </a:xfrm>
          </p:grpSpPr>
          <p:sp>
            <p:nvSpPr>
              <p:cNvPr id="90" name="Google Shape;90;p2"/>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2"/>
            <p:cNvGrpSpPr/>
            <p:nvPr/>
          </p:nvGrpSpPr>
          <p:grpSpPr>
            <a:xfrm>
              <a:off x="8480185" y="663852"/>
              <a:ext cx="1178025" cy="68100"/>
              <a:chOff x="2024450" y="204150"/>
              <a:chExt cx="1178025" cy="68100"/>
            </a:xfrm>
          </p:grpSpPr>
          <p:sp>
            <p:nvSpPr>
              <p:cNvPr id="101" name="Google Shape;101;p2"/>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 name="Google Shape;111;p2"/>
          <p:cNvGrpSpPr/>
          <p:nvPr/>
        </p:nvGrpSpPr>
        <p:grpSpPr>
          <a:xfrm rot="5400000">
            <a:off x="8520259" y="3926674"/>
            <a:ext cx="302065" cy="1520982"/>
            <a:chOff x="-108754" y="2690919"/>
            <a:chExt cx="302065" cy="1520982"/>
          </a:xfrm>
        </p:grpSpPr>
        <p:sp>
          <p:nvSpPr>
            <p:cNvPr id="112" name="Google Shape;112;p2"/>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2"/>
          <p:cNvGrpSpPr/>
          <p:nvPr/>
        </p:nvGrpSpPr>
        <p:grpSpPr>
          <a:xfrm>
            <a:off x="1710357" y="-107958"/>
            <a:ext cx="1520982" cy="302065"/>
            <a:chOff x="5642557" y="-150670"/>
            <a:chExt cx="1520982" cy="302065"/>
          </a:xfrm>
        </p:grpSpPr>
        <p:sp>
          <p:nvSpPr>
            <p:cNvPr id="118" name="Google Shape;118;p2"/>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2"/>
          <p:cNvGrpSpPr/>
          <p:nvPr/>
        </p:nvGrpSpPr>
        <p:grpSpPr>
          <a:xfrm>
            <a:off x="6420895" y="-1455296"/>
            <a:ext cx="347400" cy="2297800"/>
            <a:chOff x="6420895" y="-1455296"/>
            <a:chExt cx="347400" cy="2297800"/>
          </a:xfrm>
        </p:grpSpPr>
        <p:sp>
          <p:nvSpPr>
            <p:cNvPr id="124" name="Google Shape;124;p2"/>
            <p:cNvSpPr/>
            <p:nvPr/>
          </p:nvSpPr>
          <p:spPr>
            <a:xfrm rot="5400000">
              <a:off x="5457595" y="-4919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rot="5400000">
              <a:off x="5736895" y="-1888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2"/>
          <p:cNvSpPr/>
          <p:nvPr/>
        </p:nvSpPr>
        <p:spPr>
          <a:xfrm rot="10800000">
            <a:off x="1023762" y="4389464"/>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3">
    <p:spTree>
      <p:nvGrpSpPr>
        <p:cNvPr id="1" name="Shape 2449"/>
        <p:cNvGrpSpPr/>
        <p:nvPr/>
      </p:nvGrpSpPr>
      <p:grpSpPr>
        <a:xfrm>
          <a:off x="0" y="0"/>
          <a:ext cx="0" cy="0"/>
          <a:chOff x="0" y="0"/>
          <a:chExt cx="0" cy="0"/>
        </a:xfrm>
      </p:grpSpPr>
      <p:grpSp>
        <p:nvGrpSpPr>
          <p:cNvPr id="2450" name="Google Shape;2450;p28"/>
          <p:cNvGrpSpPr/>
          <p:nvPr/>
        </p:nvGrpSpPr>
        <p:grpSpPr>
          <a:xfrm>
            <a:off x="-24" y="-27"/>
            <a:ext cx="9143711" cy="5143338"/>
            <a:chOff x="597550" y="708125"/>
            <a:chExt cx="6449225" cy="4193850"/>
          </a:xfrm>
        </p:grpSpPr>
        <p:sp>
          <p:nvSpPr>
            <p:cNvPr id="2451" name="Google Shape;2451;p28"/>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8"/>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8"/>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8"/>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8"/>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8"/>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8"/>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8"/>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8"/>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8"/>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8"/>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8"/>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8"/>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8"/>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8"/>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8"/>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8"/>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8"/>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8"/>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8"/>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8"/>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8"/>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8"/>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8"/>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8"/>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8"/>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8"/>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8"/>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8"/>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8"/>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8"/>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8"/>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8"/>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8"/>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8"/>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8"/>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8"/>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8"/>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28"/>
          <p:cNvGrpSpPr/>
          <p:nvPr/>
        </p:nvGrpSpPr>
        <p:grpSpPr>
          <a:xfrm rot="5400000">
            <a:off x="85100" y="1849625"/>
            <a:ext cx="98902" cy="553090"/>
            <a:chOff x="4898850" y="4820550"/>
            <a:chExt cx="98902" cy="553090"/>
          </a:xfrm>
        </p:grpSpPr>
        <p:sp>
          <p:nvSpPr>
            <p:cNvPr id="2490" name="Google Shape;2490;p28"/>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8"/>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8"/>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8"/>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8"/>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5" name="Google Shape;2495;p28"/>
          <p:cNvGrpSpPr/>
          <p:nvPr/>
        </p:nvGrpSpPr>
        <p:grpSpPr>
          <a:xfrm flipH="1">
            <a:off x="-839729" y="2843530"/>
            <a:ext cx="1823016" cy="196994"/>
            <a:chOff x="7857346" y="4002005"/>
            <a:chExt cx="1823016" cy="196994"/>
          </a:xfrm>
        </p:grpSpPr>
        <p:sp>
          <p:nvSpPr>
            <p:cNvPr id="2496" name="Google Shape;2496;p28"/>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8"/>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8"/>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9" name="Google Shape;2499;p28"/>
          <p:cNvSpPr/>
          <p:nvPr/>
        </p:nvSpPr>
        <p:spPr>
          <a:xfrm rot="5400000">
            <a:off x="8206149" y="38590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8"/>
          <p:cNvSpPr/>
          <p:nvPr/>
        </p:nvSpPr>
        <p:spPr>
          <a:xfrm>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1" name="Google Shape;2501;p28"/>
          <p:cNvGrpSpPr/>
          <p:nvPr/>
        </p:nvGrpSpPr>
        <p:grpSpPr>
          <a:xfrm>
            <a:off x="8267392" y="3231066"/>
            <a:ext cx="1105976" cy="133969"/>
            <a:chOff x="8183182" y="663852"/>
            <a:chExt cx="1475028" cy="178673"/>
          </a:xfrm>
        </p:grpSpPr>
        <p:grpSp>
          <p:nvGrpSpPr>
            <p:cNvPr id="2502" name="Google Shape;2502;p28"/>
            <p:cNvGrpSpPr/>
            <p:nvPr/>
          </p:nvGrpSpPr>
          <p:grpSpPr>
            <a:xfrm>
              <a:off x="8183182" y="774425"/>
              <a:ext cx="1178025" cy="68100"/>
              <a:chOff x="2024450" y="204150"/>
              <a:chExt cx="1178025" cy="68100"/>
            </a:xfrm>
          </p:grpSpPr>
          <p:sp>
            <p:nvSpPr>
              <p:cNvPr id="2503" name="Google Shape;2503;p2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28"/>
            <p:cNvGrpSpPr/>
            <p:nvPr/>
          </p:nvGrpSpPr>
          <p:grpSpPr>
            <a:xfrm>
              <a:off x="8480185" y="663852"/>
              <a:ext cx="1178025" cy="68100"/>
              <a:chOff x="2024450" y="204150"/>
              <a:chExt cx="1178025" cy="68100"/>
            </a:xfrm>
          </p:grpSpPr>
          <p:sp>
            <p:nvSpPr>
              <p:cNvPr id="2514" name="Google Shape;2514;p2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4" name="Google Shape;2524;p28"/>
          <p:cNvGrpSpPr/>
          <p:nvPr/>
        </p:nvGrpSpPr>
        <p:grpSpPr>
          <a:xfrm flipH="1">
            <a:off x="4834557" y="-107958"/>
            <a:ext cx="1520982" cy="302065"/>
            <a:chOff x="5642557" y="-150670"/>
            <a:chExt cx="1520982" cy="302065"/>
          </a:xfrm>
        </p:grpSpPr>
        <p:sp>
          <p:nvSpPr>
            <p:cNvPr id="2525" name="Google Shape;2525;p28"/>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8"/>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8"/>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8"/>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8"/>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28"/>
          <p:cNvGrpSpPr/>
          <p:nvPr/>
        </p:nvGrpSpPr>
        <p:grpSpPr>
          <a:xfrm>
            <a:off x="635870" y="-1455296"/>
            <a:ext cx="347400" cy="2297800"/>
            <a:chOff x="6420895" y="-1455296"/>
            <a:chExt cx="347400" cy="2297800"/>
          </a:xfrm>
        </p:grpSpPr>
        <p:sp>
          <p:nvSpPr>
            <p:cNvPr id="2531" name="Google Shape;2531;p28"/>
            <p:cNvSpPr/>
            <p:nvPr/>
          </p:nvSpPr>
          <p:spPr>
            <a:xfrm rot="5400000">
              <a:off x="5457595" y="-4919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8"/>
            <p:cNvSpPr/>
            <p:nvPr/>
          </p:nvSpPr>
          <p:spPr>
            <a:xfrm rot="5400000">
              <a:off x="5736895" y="-1888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3" name="Google Shape;2533;p28"/>
          <p:cNvSpPr/>
          <p:nvPr/>
        </p:nvSpPr>
        <p:spPr>
          <a:xfrm rot="-5400000">
            <a:off x="348812" y="4207689"/>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4" name="Google Shape;2534;p28"/>
          <p:cNvGrpSpPr/>
          <p:nvPr/>
        </p:nvGrpSpPr>
        <p:grpSpPr>
          <a:xfrm>
            <a:off x="333809" y="4164674"/>
            <a:ext cx="302065" cy="1520982"/>
            <a:chOff x="-108754" y="2690919"/>
            <a:chExt cx="302065" cy="1520982"/>
          </a:xfrm>
        </p:grpSpPr>
        <p:sp>
          <p:nvSpPr>
            <p:cNvPr id="2535" name="Google Shape;2535;p28"/>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8"/>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8"/>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8"/>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8"/>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28"/>
          <p:cNvGrpSpPr/>
          <p:nvPr/>
        </p:nvGrpSpPr>
        <p:grpSpPr>
          <a:xfrm>
            <a:off x="8490114" y="2144503"/>
            <a:ext cx="883262" cy="242091"/>
            <a:chOff x="2300350" y="2601250"/>
            <a:chExt cx="2275275" cy="623625"/>
          </a:xfrm>
        </p:grpSpPr>
        <p:sp>
          <p:nvSpPr>
            <p:cNvPr id="2541" name="Google Shape;2541;p28"/>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8"/>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8"/>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8"/>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8"/>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8"/>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2">
    <p:spTree>
      <p:nvGrpSpPr>
        <p:cNvPr id="1" name="Shape 2547"/>
        <p:cNvGrpSpPr/>
        <p:nvPr/>
      </p:nvGrpSpPr>
      <p:grpSpPr>
        <a:xfrm>
          <a:off x="0" y="0"/>
          <a:ext cx="0" cy="0"/>
          <a:chOff x="0" y="0"/>
          <a:chExt cx="0" cy="0"/>
        </a:xfrm>
      </p:grpSpPr>
      <p:grpSp>
        <p:nvGrpSpPr>
          <p:cNvPr id="2548" name="Google Shape;2548;p29"/>
          <p:cNvGrpSpPr/>
          <p:nvPr/>
        </p:nvGrpSpPr>
        <p:grpSpPr>
          <a:xfrm>
            <a:off x="-24" y="-27"/>
            <a:ext cx="9143711" cy="5143338"/>
            <a:chOff x="597550" y="708125"/>
            <a:chExt cx="6449225" cy="4193850"/>
          </a:xfrm>
        </p:grpSpPr>
        <p:sp>
          <p:nvSpPr>
            <p:cNvPr id="2549" name="Google Shape;2549;p29"/>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9"/>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9"/>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9"/>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9"/>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9"/>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9"/>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9"/>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9"/>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9"/>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9"/>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9"/>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9"/>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9"/>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9"/>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9"/>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9"/>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9"/>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9"/>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9"/>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9"/>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9"/>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9"/>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9"/>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9"/>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9"/>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9"/>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9"/>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9"/>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9"/>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9"/>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9"/>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9"/>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9"/>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9"/>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9"/>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9"/>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9"/>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 name="Google Shape;2587;p29"/>
          <p:cNvGrpSpPr/>
          <p:nvPr/>
        </p:nvGrpSpPr>
        <p:grpSpPr>
          <a:xfrm rot="5400000">
            <a:off x="85100" y="782825"/>
            <a:ext cx="98902" cy="553090"/>
            <a:chOff x="4898850" y="4820550"/>
            <a:chExt cx="98902" cy="553090"/>
          </a:xfrm>
        </p:grpSpPr>
        <p:sp>
          <p:nvSpPr>
            <p:cNvPr id="2588" name="Google Shape;2588;p29"/>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9"/>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9"/>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9"/>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9"/>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29"/>
          <p:cNvGrpSpPr/>
          <p:nvPr/>
        </p:nvGrpSpPr>
        <p:grpSpPr>
          <a:xfrm>
            <a:off x="-1414555" y="1991929"/>
            <a:ext cx="2297800" cy="347400"/>
            <a:chOff x="-1414555" y="3058729"/>
            <a:chExt cx="2297800" cy="347400"/>
          </a:xfrm>
        </p:grpSpPr>
        <p:sp>
          <p:nvSpPr>
            <p:cNvPr id="2594" name="Google Shape;2594;p29"/>
            <p:cNvSpPr/>
            <p:nvPr/>
          </p:nvSpPr>
          <p:spPr>
            <a:xfrm>
              <a:off x="-1414555" y="33380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9"/>
            <p:cNvSpPr/>
            <p:nvPr/>
          </p:nvSpPr>
          <p:spPr>
            <a:xfrm>
              <a:off x="-1111455" y="30587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 name="Google Shape;2596;p29"/>
          <p:cNvGrpSpPr/>
          <p:nvPr/>
        </p:nvGrpSpPr>
        <p:grpSpPr>
          <a:xfrm flipH="1">
            <a:off x="-799254" y="3300805"/>
            <a:ext cx="1823016" cy="196994"/>
            <a:chOff x="7857346" y="4002005"/>
            <a:chExt cx="1823016" cy="196994"/>
          </a:xfrm>
        </p:grpSpPr>
        <p:sp>
          <p:nvSpPr>
            <p:cNvPr id="2597" name="Google Shape;2597;p29"/>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9"/>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9"/>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0" name="Google Shape;2600;p29"/>
          <p:cNvSpPr/>
          <p:nvPr/>
        </p:nvSpPr>
        <p:spPr>
          <a:xfrm rot="5400000">
            <a:off x="8204801" y="-349430"/>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9"/>
          <p:cNvSpPr/>
          <p:nvPr/>
        </p:nvSpPr>
        <p:spPr>
          <a:xfrm rot="10800000">
            <a:off x="7736612" y="4392838"/>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29"/>
          <p:cNvGrpSpPr/>
          <p:nvPr/>
        </p:nvGrpSpPr>
        <p:grpSpPr>
          <a:xfrm rot="5400000">
            <a:off x="8288664" y="2674962"/>
            <a:ext cx="883262" cy="242091"/>
            <a:chOff x="2300350" y="2601250"/>
            <a:chExt cx="2275275" cy="623625"/>
          </a:xfrm>
        </p:grpSpPr>
        <p:sp>
          <p:nvSpPr>
            <p:cNvPr id="2603" name="Google Shape;2603;p29"/>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9"/>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9"/>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9"/>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9"/>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9"/>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29"/>
          <p:cNvGrpSpPr/>
          <p:nvPr/>
        </p:nvGrpSpPr>
        <p:grpSpPr>
          <a:xfrm>
            <a:off x="8533046" y="-288388"/>
            <a:ext cx="302065" cy="1520982"/>
            <a:chOff x="-108754" y="2690919"/>
            <a:chExt cx="302065" cy="1520982"/>
          </a:xfrm>
        </p:grpSpPr>
        <p:sp>
          <p:nvSpPr>
            <p:cNvPr id="2610" name="Google Shape;2610;p29"/>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9"/>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9"/>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9"/>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9"/>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29"/>
          <p:cNvGrpSpPr/>
          <p:nvPr/>
        </p:nvGrpSpPr>
        <p:grpSpPr>
          <a:xfrm>
            <a:off x="1176957" y="-107958"/>
            <a:ext cx="1520982" cy="302065"/>
            <a:chOff x="5642557" y="-150670"/>
            <a:chExt cx="1520982" cy="302065"/>
          </a:xfrm>
        </p:grpSpPr>
        <p:sp>
          <p:nvSpPr>
            <p:cNvPr id="2616" name="Google Shape;2616;p29"/>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9"/>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9"/>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9"/>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9"/>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29"/>
          <p:cNvGrpSpPr/>
          <p:nvPr/>
        </p:nvGrpSpPr>
        <p:grpSpPr>
          <a:xfrm>
            <a:off x="6420895" y="-1455296"/>
            <a:ext cx="347400" cy="2297800"/>
            <a:chOff x="6420895" y="-1455296"/>
            <a:chExt cx="347400" cy="2297800"/>
          </a:xfrm>
        </p:grpSpPr>
        <p:sp>
          <p:nvSpPr>
            <p:cNvPr id="2622" name="Google Shape;2622;p29"/>
            <p:cNvSpPr/>
            <p:nvPr/>
          </p:nvSpPr>
          <p:spPr>
            <a:xfrm rot="5400000">
              <a:off x="5457595" y="-4919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9"/>
            <p:cNvSpPr/>
            <p:nvPr/>
          </p:nvSpPr>
          <p:spPr>
            <a:xfrm rot="5400000">
              <a:off x="5736895" y="-1888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29"/>
          <p:cNvGrpSpPr/>
          <p:nvPr/>
        </p:nvGrpSpPr>
        <p:grpSpPr>
          <a:xfrm>
            <a:off x="-222733" y="4310689"/>
            <a:ext cx="1507157" cy="586800"/>
            <a:chOff x="-222733" y="4310689"/>
            <a:chExt cx="1507157" cy="586800"/>
          </a:xfrm>
        </p:grpSpPr>
        <p:sp>
          <p:nvSpPr>
            <p:cNvPr id="2625" name="Google Shape;2625;p29"/>
            <p:cNvSpPr/>
            <p:nvPr/>
          </p:nvSpPr>
          <p:spPr>
            <a:xfrm rot="-5400000">
              <a:off x="348812" y="396187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6" name="Google Shape;2626;p29"/>
            <p:cNvGrpSpPr/>
            <p:nvPr/>
          </p:nvGrpSpPr>
          <p:grpSpPr>
            <a:xfrm>
              <a:off x="-222733" y="4537116"/>
              <a:ext cx="1105976" cy="133969"/>
              <a:chOff x="8183182" y="663852"/>
              <a:chExt cx="1475028" cy="178673"/>
            </a:xfrm>
          </p:grpSpPr>
          <p:grpSp>
            <p:nvGrpSpPr>
              <p:cNvPr id="2627" name="Google Shape;2627;p29"/>
              <p:cNvGrpSpPr/>
              <p:nvPr/>
            </p:nvGrpSpPr>
            <p:grpSpPr>
              <a:xfrm>
                <a:off x="8183182" y="774425"/>
                <a:ext cx="1178025" cy="68100"/>
                <a:chOff x="2024450" y="204150"/>
                <a:chExt cx="1178025" cy="68100"/>
              </a:xfrm>
            </p:grpSpPr>
            <p:sp>
              <p:nvSpPr>
                <p:cNvPr id="2628" name="Google Shape;2628;p29"/>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9"/>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9"/>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9"/>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9"/>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9"/>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9"/>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9"/>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9"/>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9"/>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29"/>
              <p:cNvGrpSpPr/>
              <p:nvPr/>
            </p:nvGrpSpPr>
            <p:grpSpPr>
              <a:xfrm>
                <a:off x="8480185" y="663852"/>
                <a:ext cx="1178025" cy="68100"/>
                <a:chOff x="2024450" y="204150"/>
                <a:chExt cx="1178025" cy="68100"/>
              </a:xfrm>
            </p:grpSpPr>
            <p:sp>
              <p:nvSpPr>
                <p:cNvPr id="2639" name="Google Shape;2639;p29"/>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9"/>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9"/>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9"/>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9"/>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9"/>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9"/>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9"/>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9"/>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9"/>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148"/>
        <p:cNvGrpSpPr/>
        <p:nvPr/>
      </p:nvGrpSpPr>
      <p:grpSpPr>
        <a:xfrm>
          <a:off x="0" y="0"/>
          <a:ext cx="0" cy="0"/>
          <a:chOff x="0" y="0"/>
          <a:chExt cx="0" cy="0"/>
        </a:xfrm>
      </p:grpSpPr>
      <p:grpSp>
        <p:nvGrpSpPr>
          <p:cNvPr id="1149" name="Google Shape;1149;p15"/>
          <p:cNvGrpSpPr/>
          <p:nvPr/>
        </p:nvGrpSpPr>
        <p:grpSpPr>
          <a:xfrm>
            <a:off x="-24" y="-27"/>
            <a:ext cx="9143711" cy="5143338"/>
            <a:chOff x="597550" y="708125"/>
            <a:chExt cx="6449225" cy="4193850"/>
          </a:xfrm>
        </p:grpSpPr>
        <p:sp>
          <p:nvSpPr>
            <p:cNvPr id="1150" name="Google Shape;1150;p15"/>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5"/>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5"/>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5"/>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5"/>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5"/>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5"/>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5"/>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5"/>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5"/>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5"/>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5"/>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5"/>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5"/>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5"/>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5"/>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5"/>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5"/>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5"/>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5"/>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5"/>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5"/>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5"/>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5"/>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5"/>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5"/>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5"/>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5"/>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5"/>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5"/>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5"/>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5"/>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5"/>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5"/>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5"/>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5"/>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5"/>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5"/>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 name="Google Shape;1188;p15"/>
          <p:cNvSpPr txBox="1">
            <a:spLocks noGrp="1"/>
          </p:cNvSpPr>
          <p:nvPr>
            <p:ph type="title"/>
          </p:nvPr>
        </p:nvSpPr>
        <p:spPr>
          <a:xfrm>
            <a:off x="864525" y="2405675"/>
            <a:ext cx="7566300" cy="8418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89" name="Google Shape;1189;p15"/>
          <p:cNvSpPr txBox="1">
            <a:spLocks noGrp="1"/>
          </p:cNvSpPr>
          <p:nvPr>
            <p:ph type="subTitle" idx="1"/>
          </p:nvPr>
        </p:nvSpPr>
        <p:spPr>
          <a:xfrm>
            <a:off x="864525" y="3440475"/>
            <a:ext cx="4644000" cy="34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90" name="Google Shape;1190;p15"/>
          <p:cNvSpPr txBox="1">
            <a:spLocks noGrp="1"/>
          </p:cNvSpPr>
          <p:nvPr>
            <p:ph type="title" idx="2" hasCustomPrompt="1"/>
          </p:nvPr>
        </p:nvSpPr>
        <p:spPr>
          <a:xfrm>
            <a:off x="864525" y="1484975"/>
            <a:ext cx="2130300" cy="920700"/>
          </a:xfrm>
          <a:prstGeom prst="rect">
            <a:avLst/>
          </a:prstGeom>
          <a:effectLst>
            <a:outerShdw blurRad="57150" algn="bl" rotWithShape="0">
              <a:schemeClr val="accent2"/>
            </a:outerShdw>
          </a:effectLst>
        </p:spPr>
        <p:txBody>
          <a:bodyPr spcFirstLastPara="1" wrap="square" lIns="91425" tIns="91425" rIns="91425" bIns="91425" anchor="ctr" anchorCtr="0">
            <a:noAutofit/>
          </a:bodyPr>
          <a:lstStyle>
            <a:lvl1pPr lvl="0" rtl="0">
              <a:spcBef>
                <a:spcPts val="0"/>
              </a:spcBef>
              <a:spcAft>
                <a:spcPts val="0"/>
              </a:spcAft>
              <a:buClr>
                <a:schemeClr val="accent2"/>
              </a:buClr>
              <a:buSzPts val="8000"/>
              <a:buNone/>
              <a:defRPr sz="8000">
                <a:solidFill>
                  <a:schemeClr val="accent2"/>
                </a:solidFill>
              </a:defRPr>
            </a:lvl1pPr>
            <a:lvl2pPr lvl="1" algn="ctr" rtl="0">
              <a:spcBef>
                <a:spcPts val="0"/>
              </a:spcBef>
              <a:spcAft>
                <a:spcPts val="0"/>
              </a:spcAft>
              <a:buClr>
                <a:schemeClr val="accent2"/>
              </a:buClr>
              <a:buSzPts val="8000"/>
              <a:buNone/>
              <a:defRPr sz="8000">
                <a:solidFill>
                  <a:schemeClr val="accent2"/>
                </a:solidFill>
              </a:defRPr>
            </a:lvl2pPr>
            <a:lvl3pPr lvl="2" algn="ctr" rtl="0">
              <a:spcBef>
                <a:spcPts val="0"/>
              </a:spcBef>
              <a:spcAft>
                <a:spcPts val="0"/>
              </a:spcAft>
              <a:buClr>
                <a:schemeClr val="accent2"/>
              </a:buClr>
              <a:buSzPts val="8000"/>
              <a:buNone/>
              <a:defRPr sz="8000">
                <a:solidFill>
                  <a:schemeClr val="accent2"/>
                </a:solidFill>
              </a:defRPr>
            </a:lvl3pPr>
            <a:lvl4pPr lvl="3" algn="ctr" rtl="0">
              <a:spcBef>
                <a:spcPts val="0"/>
              </a:spcBef>
              <a:spcAft>
                <a:spcPts val="0"/>
              </a:spcAft>
              <a:buClr>
                <a:schemeClr val="accent2"/>
              </a:buClr>
              <a:buSzPts val="8000"/>
              <a:buNone/>
              <a:defRPr sz="8000">
                <a:solidFill>
                  <a:schemeClr val="accent2"/>
                </a:solidFill>
              </a:defRPr>
            </a:lvl4pPr>
            <a:lvl5pPr lvl="4" algn="ctr" rtl="0">
              <a:spcBef>
                <a:spcPts val="0"/>
              </a:spcBef>
              <a:spcAft>
                <a:spcPts val="0"/>
              </a:spcAft>
              <a:buClr>
                <a:schemeClr val="accent2"/>
              </a:buClr>
              <a:buSzPts val="8000"/>
              <a:buNone/>
              <a:defRPr sz="8000">
                <a:solidFill>
                  <a:schemeClr val="accent2"/>
                </a:solidFill>
              </a:defRPr>
            </a:lvl5pPr>
            <a:lvl6pPr lvl="5" algn="ctr" rtl="0">
              <a:spcBef>
                <a:spcPts val="0"/>
              </a:spcBef>
              <a:spcAft>
                <a:spcPts val="0"/>
              </a:spcAft>
              <a:buClr>
                <a:schemeClr val="accent2"/>
              </a:buClr>
              <a:buSzPts val="8000"/>
              <a:buNone/>
              <a:defRPr sz="8000">
                <a:solidFill>
                  <a:schemeClr val="accent2"/>
                </a:solidFill>
              </a:defRPr>
            </a:lvl6pPr>
            <a:lvl7pPr lvl="6" algn="ctr" rtl="0">
              <a:spcBef>
                <a:spcPts val="0"/>
              </a:spcBef>
              <a:spcAft>
                <a:spcPts val="0"/>
              </a:spcAft>
              <a:buClr>
                <a:schemeClr val="accent2"/>
              </a:buClr>
              <a:buSzPts val="8000"/>
              <a:buNone/>
              <a:defRPr sz="8000">
                <a:solidFill>
                  <a:schemeClr val="accent2"/>
                </a:solidFill>
              </a:defRPr>
            </a:lvl7pPr>
            <a:lvl8pPr lvl="7" algn="ctr" rtl="0">
              <a:spcBef>
                <a:spcPts val="0"/>
              </a:spcBef>
              <a:spcAft>
                <a:spcPts val="0"/>
              </a:spcAft>
              <a:buClr>
                <a:schemeClr val="accent2"/>
              </a:buClr>
              <a:buSzPts val="8000"/>
              <a:buNone/>
              <a:defRPr sz="8000">
                <a:solidFill>
                  <a:schemeClr val="accent2"/>
                </a:solidFill>
              </a:defRPr>
            </a:lvl8pPr>
            <a:lvl9pPr lvl="8" algn="ctr" rtl="0">
              <a:spcBef>
                <a:spcPts val="0"/>
              </a:spcBef>
              <a:spcAft>
                <a:spcPts val="0"/>
              </a:spcAft>
              <a:buClr>
                <a:schemeClr val="accent2"/>
              </a:buClr>
              <a:buSzPts val="8000"/>
              <a:buNone/>
              <a:defRPr sz="8000">
                <a:solidFill>
                  <a:schemeClr val="accent2"/>
                </a:solidFill>
              </a:defRPr>
            </a:lvl9pPr>
          </a:lstStyle>
          <a:p>
            <a:r>
              <a:t>xx%</a:t>
            </a:r>
          </a:p>
        </p:txBody>
      </p:sp>
      <p:grpSp>
        <p:nvGrpSpPr>
          <p:cNvPr id="1191" name="Google Shape;1191;p15"/>
          <p:cNvGrpSpPr/>
          <p:nvPr/>
        </p:nvGrpSpPr>
        <p:grpSpPr>
          <a:xfrm rot="5400000">
            <a:off x="-32670" y="1621025"/>
            <a:ext cx="98902" cy="553090"/>
            <a:chOff x="4898850" y="4820550"/>
            <a:chExt cx="98902" cy="553090"/>
          </a:xfrm>
        </p:grpSpPr>
        <p:sp>
          <p:nvSpPr>
            <p:cNvPr id="1192" name="Google Shape;1192;p15"/>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5"/>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5"/>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5"/>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5"/>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 name="Google Shape;1197;p15"/>
          <p:cNvSpPr/>
          <p:nvPr/>
        </p:nvSpPr>
        <p:spPr>
          <a:xfrm rot="-5400000">
            <a:off x="348818" y="3906123"/>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5"/>
          <p:cNvSpPr/>
          <p:nvPr/>
        </p:nvSpPr>
        <p:spPr>
          <a:xfrm rot="5400000">
            <a:off x="-562205" y="-3395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5"/>
          <p:cNvSpPr/>
          <p:nvPr/>
        </p:nvSpPr>
        <p:spPr>
          <a:xfrm rot="5400000">
            <a:off x="-282905" y="-364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5"/>
          <p:cNvSpPr/>
          <p:nvPr/>
        </p:nvSpPr>
        <p:spPr>
          <a:xfrm rot="10800000" flipH="1">
            <a:off x="2891470" y="48422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5"/>
          <p:cNvSpPr/>
          <p:nvPr/>
        </p:nvSpPr>
        <p:spPr>
          <a:xfrm>
            <a:off x="8535575" y="-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 name="Google Shape;1202;p15"/>
          <p:cNvGrpSpPr/>
          <p:nvPr/>
        </p:nvGrpSpPr>
        <p:grpSpPr>
          <a:xfrm flipH="1">
            <a:off x="7898009" y="350736"/>
            <a:ext cx="1520982" cy="302065"/>
            <a:chOff x="5642557" y="-150670"/>
            <a:chExt cx="1520982" cy="302065"/>
          </a:xfrm>
        </p:grpSpPr>
        <p:sp>
          <p:nvSpPr>
            <p:cNvPr id="1203" name="Google Shape;1203;p15"/>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5"/>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5"/>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5"/>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5"/>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15"/>
          <p:cNvGrpSpPr/>
          <p:nvPr/>
        </p:nvGrpSpPr>
        <p:grpSpPr>
          <a:xfrm rot="5400000">
            <a:off x="109552" y="1954025"/>
            <a:ext cx="98902" cy="553090"/>
            <a:chOff x="4898850" y="4820550"/>
            <a:chExt cx="98902" cy="553090"/>
          </a:xfrm>
        </p:grpSpPr>
        <p:sp>
          <p:nvSpPr>
            <p:cNvPr id="1209" name="Google Shape;1209;p15"/>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5"/>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5"/>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5"/>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5"/>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15"/>
          <p:cNvGrpSpPr/>
          <p:nvPr/>
        </p:nvGrpSpPr>
        <p:grpSpPr>
          <a:xfrm>
            <a:off x="4682157" y="-107958"/>
            <a:ext cx="1520982" cy="302065"/>
            <a:chOff x="5642557" y="-150670"/>
            <a:chExt cx="1520982" cy="302065"/>
          </a:xfrm>
        </p:grpSpPr>
        <p:sp>
          <p:nvSpPr>
            <p:cNvPr id="1215" name="Google Shape;1215;p15"/>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5"/>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5"/>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5"/>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5"/>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15"/>
          <p:cNvGrpSpPr/>
          <p:nvPr/>
        </p:nvGrpSpPr>
        <p:grpSpPr>
          <a:xfrm>
            <a:off x="7881845" y="4336579"/>
            <a:ext cx="2297800" cy="347400"/>
            <a:chOff x="7881845" y="4031779"/>
            <a:chExt cx="2297800" cy="347400"/>
          </a:xfrm>
        </p:grpSpPr>
        <p:sp>
          <p:nvSpPr>
            <p:cNvPr id="1221" name="Google Shape;1221;p15"/>
            <p:cNvSpPr/>
            <p:nvPr/>
          </p:nvSpPr>
          <p:spPr>
            <a:xfrm flipH="1">
              <a:off x="8184945" y="431107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5"/>
            <p:cNvSpPr/>
            <p:nvPr/>
          </p:nvSpPr>
          <p:spPr>
            <a:xfrm flipH="1">
              <a:off x="7881845" y="403177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4869675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390"/>
        <p:cNvGrpSpPr/>
        <p:nvPr/>
      </p:nvGrpSpPr>
      <p:grpSpPr>
        <a:xfrm>
          <a:off x="0" y="0"/>
          <a:ext cx="0" cy="0"/>
          <a:chOff x="0" y="0"/>
          <a:chExt cx="0" cy="0"/>
        </a:xfrm>
      </p:grpSpPr>
      <p:grpSp>
        <p:nvGrpSpPr>
          <p:cNvPr id="1391" name="Google Shape;1391;p18"/>
          <p:cNvGrpSpPr/>
          <p:nvPr/>
        </p:nvGrpSpPr>
        <p:grpSpPr>
          <a:xfrm>
            <a:off x="-24" y="-27"/>
            <a:ext cx="9143711" cy="5143338"/>
            <a:chOff x="597550" y="708125"/>
            <a:chExt cx="6449225" cy="4193850"/>
          </a:xfrm>
        </p:grpSpPr>
        <p:sp>
          <p:nvSpPr>
            <p:cNvPr id="1392" name="Google Shape;1392;p18"/>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8"/>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8"/>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8"/>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8"/>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8"/>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8"/>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8"/>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8"/>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8"/>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8"/>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8"/>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8"/>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8"/>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8"/>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8"/>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8"/>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8"/>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8"/>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8"/>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8"/>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8"/>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8"/>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8"/>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8"/>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8"/>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8"/>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8"/>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8"/>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8"/>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8"/>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8"/>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8"/>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8"/>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8"/>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8"/>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8"/>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8"/>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 name="Google Shape;1430;p18"/>
          <p:cNvSpPr txBox="1">
            <a:spLocks noGrp="1"/>
          </p:cNvSpPr>
          <p:nvPr>
            <p:ph type="title"/>
          </p:nvPr>
        </p:nvSpPr>
        <p:spPr>
          <a:xfrm>
            <a:off x="865500" y="1323677"/>
            <a:ext cx="4166100" cy="572700"/>
          </a:xfrm>
          <a:prstGeom prst="rect">
            <a:avLst/>
          </a:prstGeom>
          <a:effectLst>
            <a:outerShdw blurRad="85725" algn="bl" rotWithShape="0">
              <a:schemeClr val="accent2">
                <a:alpha val="40000"/>
              </a:schemeClr>
            </a:outerShdw>
          </a:effectLst>
        </p:spPr>
        <p:txBody>
          <a:bodyPr spcFirstLastPara="1" wrap="square" lIns="91425" tIns="91425" rIns="91425" bIns="91425" anchor="ctr" anchorCtr="0">
            <a:noAutofit/>
          </a:bodyPr>
          <a:lstStyle>
            <a:lvl1pPr lvl="0" rtl="0">
              <a:spcBef>
                <a:spcPts val="0"/>
              </a:spcBef>
              <a:spcAft>
                <a:spcPts val="0"/>
              </a:spcAft>
              <a:buSzPts val="3200"/>
              <a:buNone/>
              <a:defRPr>
                <a:solidFill>
                  <a:schemeClr val="accen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31" name="Google Shape;1431;p18"/>
          <p:cNvSpPr txBox="1">
            <a:spLocks noGrp="1"/>
          </p:cNvSpPr>
          <p:nvPr>
            <p:ph type="subTitle" idx="1"/>
          </p:nvPr>
        </p:nvSpPr>
        <p:spPr>
          <a:xfrm>
            <a:off x="865500" y="1966252"/>
            <a:ext cx="4166100" cy="1913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1432" name="Google Shape;1432;p18"/>
          <p:cNvGrpSpPr/>
          <p:nvPr/>
        </p:nvGrpSpPr>
        <p:grpSpPr>
          <a:xfrm rot="5400000">
            <a:off x="-74785" y="2017490"/>
            <a:ext cx="883262" cy="242091"/>
            <a:chOff x="2300350" y="2601250"/>
            <a:chExt cx="2275275" cy="623625"/>
          </a:xfrm>
        </p:grpSpPr>
        <p:sp>
          <p:nvSpPr>
            <p:cNvPr id="1433" name="Google Shape;1433;p18"/>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8"/>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8"/>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8"/>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8"/>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8"/>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18"/>
          <p:cNvGrpSpPr/>
          <p:nvPr/>
        </p:nvGrpSpPr>
        <p:grpSpPr>
          <a:xfrm>
            <a:off x="2272907" y="-131145"/>
            <a:ext cx="1520982" cy="302065"/>
            <a:chOff x="5642557" y="-150670"/>
            <a:chExt cx="1520982" cy="302065"/>
          </a:xfrm>
        </p:grpSpPr>
        <p:sp>
          <p:nvSpPr>
            <p:cNvPr id="1440" name="Google Shape;1440;p18"/>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8"/>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8"/>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8"/>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8"/>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18"/>
          <p:cNvGrpSpPr/>
          <p:nvPr/>
        </p:nvGrpSpPr>
        <p:grpSpPr>
          <a:xfrm rot="5400000">
            <a:off x="85100" y="3794850"/>
            <a:ext cx="98902" cy="553090"/>
            <a:chOff x="4898850" y="4820550"/>
            <a:chExt cx="98902" cy="553090"/>
          </a:xfrm>
        </p:grpSpPr>
        <p:sp>
          <p:nvSpPr>
            <p:cNvPr id="1446" name="Google Shape;1446;p18"/>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8"/>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8"/>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8"/>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8"/>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 name="Google Shape;1451;p18"/>
          <p:cNvSpPr/>
          <p:nvPr/>
        </p:nvSpPr>
        <p:spPr>
          <a:xfrm>
            <a:off x="538387" y="-26918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8"/>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8"/>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 name="Google Shape;1454;p18"/>
          <p:cNvGrpSpPr/>
          <p:nvPr/>
        </p:nvGrpSpPr>
        <p:grpSpPr>
          <a:xfrm rot="5400000">
            <a:off x="8083957" y="246162"/>
            <a:ext cx="1520982" cy="302065"/>
            <a:chOff x="5642557" y="-150670"/>
            <a:chExt cx="1520982" cy="302065"/>
          </a:xfrm>
        </p:grpSpPr>
        <p:sp>
          <p:nvSpPr>
            <p:cNvPr id="1455" name="Google Shape;1455;p18"/>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8"/>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8"/>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8"/>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8"/>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18"/>
          <p:cNvGrpSpPr/>
          <p:nvPr/>
        </p:nvGrpSpPr>
        <p:grpSpPr>
          <a:xfrm>
            <a:off x="-240856" y="4335989"/>
            <a:ext cx="1525280" cy="586800"/>
            <a:chOff x="-240856" y="4335989"/>
            <a:chExt cx="1525280" cy="586800"/>
          </a:xfrm>
        </p:grpSpPr>
        <p:sp>
          <p:nvSpPr>
            <p:cNvPr id="1461" name="Google Shape;1461;p18"/>
            <p:cNvSpPr/>
            <p:nvPr/>
          </p:nvSpPr>
          <p:spPr>
            <a:xfrm rot="-5400000">
              <a:off x="348812" y="398717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 name="Google Shape;1462;p18"/>
            <p:cNvGrpSpPr/>
            <p:nvPr/>
          </p:nvGrpSpPr>
          <p:grpSpPr>
            <a:xfrm>
              <a:off x="-240856" y="4562421"/>
              <a:ext cx="1105976" cy="133969"/>
              <a:chOff x="8183182" y="663852"/>
              <a:chExt cx="1475028" cy="178673"/>
            </a:xfrm>
          </p:grpSpPr>
          <p:grpSp>
            <p:nvGrpSpPr>
              <p:cNvPr id="1463" name="Google Shape;1463;p18"/>
              <p:cNvGrpSpPr/>
              <p:nvPr/>
            </p:nvGrpSpPr>
            <p:grpSpPr>
              <a:xfrm>
                <a:off x="8183182" y="774425"/>
                <a:ext cx="1178025" cy="68100"/>
                <a:chOff x="2024450" y="204150"/>
                <a:chExt cx="1178025" cy="68100"/>
              </a:xfrm>
            </p:grpSpPr>
            <p:sp>
              <p:nvSpPr>
                <p:cNvPr id="1464" name="Google Shape;1464;p1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18"/>
              <p:cNvGrpSpPr/>
              <p:nvPr/>
            </p:nvGrpSpPr>
            <p:grpSpPr>
              <a:xfrm>
                <a:off x="8480185" y="663852"/>
                <a:ext cx="1178025" cy="68100"/>
                <a:chOff x="2024450" y="204150"/>
                <a:chExt cx="1178025" cy="68100"/>
              </a:xfrm>
            </p:grpSpPr>
            <p:sp>
              <p:nvSpPr>
                <p:cNvPr id="1475" name="Google Shape;1475;p1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85" name="Google Shape;1485;p18"/>
          <p:cNvGrpSpPr/>
          <p:nvPr/>
        </p:nvGrpSpPr>
        <p:grpSpPr>
          <a:xfrm>
            <a:off x="5717407" y="4966605"/>
            <a:ext cx="1520982" cy="302065"/>
            <a:chOff x="5642557" y="-150670"/>
            <a:chExt cx="1520982" cy="302065"/>
          </a:xfrm>
        </p:grpSpPr>
        <p:sp>
          <p:nvSpPr>
            <p:cNvPr id="1486" name="Google Shape;1486;p18"/>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8"/>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8"/>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8"/>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8"/>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1592017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7"/>
        <p:cNvGrpSpPr/>
        <p:nvPr/>
      </p:nvGrpSpPr>
      <p:grpSpPr>
        <a:xfrm>
          <a:off x="0" y="0"/>
          <a:ext cx="0" cy="0"/>
          <a:chOff x="0" y="0"/>
          <a:chExt cx="0" cy="0"/>
        </a:xfrm>
      </p:grpSpPr>
      <p:grpSp>
        <p:nvGrpSpPr>
          <p:cNvPr id="128" name="Google Shape;128;p3"/>
          <p:cNvGrpSpPr/>
          <p:nvPr/>
        </p:nvGrpSpPr>
        <p:grpSpPr>
          <a:xfrm>
            <a:off x="-24" y="-27"/>
            <a:ext cx="9143711" cy="5143338"/>
            <a:chOff x="597550" y="708125"/>
            <a:chExt cx="6449225" cy="4193850"/>
          </a:xfrm>
        </p:grpSpPr>
        <p:sp>
          <p:nvSpPr>
            <p:cNvPr id="129" name="Google Shape;129;p3"/>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3"/>
          <p:cNvSpPr txBox="1">
            <a:spLocks noGrp="1"/>
          </p:cNvSpPr>
          <p:nvPr>
            <p:ph type="title"/>
          </p:nvPr>
        </p:nvSpPr>
        <p:spPr>
          <a:xfrm>
            <a:off x="713100" y="2405677"/>
            <a:ext cx="7717800" cy="8418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8" name="Google Shape;168;p3"/>
          <p:cNvSpPr txBox="1">
            <a:spLocks noGrp="1"/>
          </p:cNvSpPr>
          <p:nvPr>
            <p:ph type="subTitle" idx="1"/>
          </p:nvPr>
        </p:nvSpPr>
        <p:spPr>
          <a:xfrm>
            <a:off x="1858650" y="3415877"/>
            <a:ext cx="5426700" cy="3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69" name="Google Shape;169;p3"/>
          <p:cNvSpPr txBox="1">
            <a:spLocks noGrp="1"/>
          </p:cNvSpPr>
          <p:nvPr>
            <p:ph type="title" idx="2" hasCustomPrompt="1"/>
          </p:nvPr>
        </p:nvSpPr>
        <p:spPr>
          <a:xfrm>
            <a:off x="3132448" y="1484973"/>
            <a:ext cx="2879100" cy="920700"/>
          </a:xfrm>
          <a:prstGeom prst="rect">
            <a:avLst/>
          </a:prstGeom>
          <a:effectLst>
            <a:outerShdw blurRad="57150" algn="bl" rotWithShape="0">
              <a:schemeClr val="accent2"/>
            </a:outerShdw>
          </a:effectLst>
        </p:spPr>
        <p:txBody>
          <a:bodyPr spcFirstLastPara="1" wrap="square" lIns="91425" tIns="91425" rIns="91425" bIns="91425" anchor="ctr" anchorCtr="0">
            <a:noAutofit/>
          </a:bodyPr>
          <a:lstStyle>
            <a:lvl1pPr lvl="0" algn="ctr" rtl="0">
              <a:spcBef>
                <a:spcPts val="0"/>
              </a:spcBef>
              <a:spcAft>
                <a:spcPts val="0"/>
              </a:spcAft>
              <a:buSzPts val="6000"/>
              <a:buNone/>
              <a:defRPr sz="8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0" name="Google Shape;170;p3"/>
          <p:cNvSpPr/>
          <p:nvPr/>
        </p:nvSpPr>
        <p:spPr>
          <a:xfrm rot="10800000" flipH="1">
            <a:off x="7847593" y="4125574"/>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 name="Google Shape;171;p3"/>
          <p:cNvGrpSpPr/>
          <p:nvPr/>
        </p:nvGrpSpPr>
        <p:grpSpPr>
          <a:xfrm rot="-5400000" flipH="1">
            <a:off x="7699352" y="4771133"/>
            <a:ext cx="883262" cy="242091"/>
            <a:chOff x="2300350" y="2601250"/>
            <a:chExt cx="2275275" cy="623625"/>
          </a:xfrm>
        </p:grpSpPr>
        <p:sp>
          <p:nvSpPr>
            <p:cNvPr id="172" name="Google Shape;172;p3"/>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 name="Google Shape;178;p3"/>
          <p:cNvSpPr/>
          <p:nvPr/>
        </p:nvSpPr>
        <p:spPr>
          <a:xfrm flipH="1">
            <a:off x="8088870" y="153567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3"/>
          <p:cNvGrpSpPr/>
          <p:nvPr/>
        </p:nvGrpSpPr>
        <p:grpSpPr>
          <a:xfrm>
            <a:off x="8658746" y="2349080"/>
            <a:ext cx="1823016" cy="196994"/>
            <a:chOff x="7857346" y="4002005"/>
            <a:chExt cx="1823016" cy="196994"/>
          </a:xfrm>
        </p:grpSpPr>
        <p:sp>
          <p:nvSpPr>
            <p:cNvPr id="180" name="Google Shape;180;p3"/>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3"/>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16995" y="850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3"/>
          <p:cNvGrpSpPr/>
          <p:nvPr/>
        </p:nvGrpSpPr>
        <p:grpSpPr>
          <a:xfrm rot="-5400000">
            <a:off x="338683" y="-295650"/>
            <a:ext cx="302065" cy="1520982"/>
            <a:chOff x="-108754" y="2690919"/>
            <a:chExt cx="302065" cy="1520982"/>
          </a:xfrm>
        </p:grpSpPr>
        <p:sp>
          <p:nvSpPr>
            <p:cNvPr id="186" name="Google Shape;186;p3"/>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3"/>
          <p:cNvGrpSpPr/>
          <p:nvPr/>
        </p:nvGrpSpPr>
        <p:grpSpPr>
          <a:xfrm>
            <a:off x="5134732" y="4950349"/>
            <a:ext cx="1520982" cy="302065"/>
            <a:chOff x="5642557" y="-150670"/>
            <a:chExt cx="1520982" cy="302065"/>
          </a:xfrm>
        </p:grpSpPr>
        <p:sp>
          <p:nvSpPr>
            <p:cNvPr id="192" name="Google Shape;192;p3"/>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3"/>
          <p:cNvGrpSpPr/>
          <p:nvPr/>
        </p:nvGrpSpPr>
        <p:grpSpPr>
          <a:xfrm>
            <a:off x="8419792" y="3307266"/>
            <a:ext cx="1105976" cy="133969"/>
            <a:chOff x="8183182" y="663852"/>
            <a:chExt cx="1475028" cy="178673"/>
          </a:xfrm>
        </p:grpSpPr>
        <p:grpSp>
          <p:nvGrpSpPr>
            <p:cNvPr id="198" name="Google Shape;198;p3"/>
            <p:cNvGrpSpPr/>
            <p:nvPr/>
          </p:nvGrpSpPr>
          <p:grpSpPr>
            <a:xfrm>
              <a:off x="8183182" y="774425"/>
              <a:ext cx="1178025" cy="68100"/>
              <a:chOff x="2024450" y="204150"/>
              <a:chExt cx="1178025" cy="68100"/>
            </a:xfrm>
          </p:grpSpPr>
          <p:sp>
            <p:nvSpPr>
              <p:cNvPr id="199" name="Google Shape;199;p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3"/>
            <p:cNvGrpSpPr/>
            <p:nvPr/>
          </p:nvGrpSpPr>
          <p:grpSpPr>
            <a:xfrm>
              <a:off x="8480185" y="663852"/>
              <a:ext cx="1178025" cy="68100"/>
              <a:chOff x="2024450" y="204150"/>
              <a:chExt cx="1178025" cy="68100"/>
            </a:xfrm>
          </p:grpSpPr>
          <p:sp>
            <p:nvSpPr>
              <p:cNvPr id="210" name="Google Shape;210;p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0" name="Google Shape;220;p3"/>
          <p:cNvSpPr/>
          <p:nvPr/>
        </p:nvSpPr>
        <p:spPr>
          <a:xfrm>
            <a:off x="-1414555" y="40238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1111455" y="37445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3"/>
          <p:cNvGrpSpPr/>
          <p:nvPr/>
        </p:nvGrpSpPr>
        <p:grpSpPr>
          <a:xfrm rot="10800000">
            <a:off x="-155261" y="2431003"/>
            <a:ext cx="883262" cy="242091"/>
            <a:chOff x="2300350" y="2601250"/>
            <a:chExt cx="2275275" cy="623625"/>
          </a:xfrm>
        </p:grpSpPr>
        <p:sp>
          <p:nvSpPr>
            <p:cNvPr id="223" name="Google Shape;223;p3"/>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8"/>
        <p:cNvGrpSpPr/>
        <p:nvPr/>
      </p:nvGrpSpPr>
      <p:grpSpPr>
        <a:xfrm>
          <a:off x="0" y="0"/>
          <a:ext cx="0" cy="0"/>
          <a:chOff x="0" y="0"/>
          <a:chExt cx="0" cy="0"/>
        </a:xfrm>
      </p:grpSpPr>
      <p:grpSp>
        <p:nvGrpSpPr>
          <p:cNvPr id="409" name="Google Shape;409;p6"/>
          <p:cNvGrpSpPr/>
          <p:nvPr/>
        </p:nvGrpSpPr>
        <p:grpSpPr>
          <a:xfrm>
            <a:off x="-24" y="-27"/>
            <a:ext cx="9143711" cy="5143338"/>
            <a:chOff x="597550" y="708125"/>
            <a:chExt cx="6449225" cy="4193850"/>
          </a:xfrm>
        </p:grpSpPr>
        <p:sp>
          <p:nvSpPr>
            <p:cNvPr id="410" name="Google Shape;410;p6"/>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6"/>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6"/>
          <p:cNvSpPr txBox="1">
            <a:spLocks noGrp="1"/>
          </p:cNvSpPr>
          <p:nvPr>
            <p:ph type="title"/>
          </p:nvPr>
        </p:nvSpPr>
        <p:spPr>
          <a:xfrm>
            <a:off x="713100" y="539400"/>
            <a:ext cx="7717800" cy="5727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49" name="Google Shape;449;p6"/>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6"/>
          <p:cNvGrpSpPr/>
          <p:nvPr/>
        </p:nvGrpSpPr>
        <p:grpSpPr>
          <a:xfrm>
            <a:off x="494301" y="4792125"/>
            <a:ext cx="1252897" cy="51000"/>
            <a:chOff x="2915381" y="4104819"/>
            <a:chExt cx="1252897" cy="51000"/>
          </a:xfrm>
        </p:grpSpPr>
        <p:sp>
          <p:nvSpPr>
            <p:cNvPr id="451" name="Google Shape;451;p6"/>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6"/>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 name="Google Shape;465;p6"/>
          <p:cNvSpPr/>
          <p:nvPr/>
        </p:nvSpPr>
        <p:spPr>
          <a:xfrm rot="10800000">
            <a:off x="8557211" y="40114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 name="Google Shape;466;p6"/>
          <p:cNvGrpSpPr/>
          <p:nvPr/>
        </p:nvGrpSpPr>
        <p:grpSpPr>
          <a:xfrm rot="5400000">
            <a:off x="8520259" y="4079074"/>
            <a:ext cx="302065" cy="1520982"/>
            <a:chOff x="-108754" y="2690919"/>
            <a:chExt cx="302065" cy="1520982"/>
          </a:xfrm>
        </p:grpSpPr>
        <p:sp>
          <p:nvSpPr>
            <p:cNvPr id="467" name="Google Shape;467;p6"/>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6"/>
          <p:cNvGrpSpPr/>
          <p:nvPr/>
        </p:nvGrpSpPr>
        <p:grpSpPr>
          <a:xfrm rot="5400000">
            <a:off x="85100" y="1849625"/>
            <a:ext cx="98902" cy="553090"/>
            <a:chOff x="4898850" y="4820550"/>
            <a:chExt cx="98902" cy="553090"/>
          </a:xfrm>
        </p:grpSpPr>
        <p:sp>
          <p:nvSpPr>
            <p:cNvPr id="473" name="Google Shape;473;p6"/>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6"/>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6"/>
          <p:cNvSpPr/>
          <p:nvPr/>
        </p:nvSpPr>
        <p:spPr>
          <a:xfrm>
            <a:off x="7" y="205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 name="Google Shape;479;p6"/>
          <p:cNvGrpSpPr/>
          <p:nvPr/>
        </p:nvGrpSpPr>
        <p:grpSpPr>
          <a:xfrm rot="-5400000">
            <a:off x="-148234" y="322631"/>
            <a:ext cx="883262" cy="242091"/>
            <a:chOff x="2300350" y="2601250"/>
            <a:chExt cx="2275275" cy="623625"/>
          </a:xfrm>
        </p:grpSpPr>
        <p:sp>
          <p:nvSpPr>
            <p:cNvPr id="480" name="Google Shape;480;p6"/>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6"/>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6"/>
          <p:cNvGrpSpPr/>
          <p:nvPr/>
        </p:nvGrpSpPr>
        <p:grpSpPr>
          <a:xfrm>
            <a:off x="1710357" y="-107958"/>
            <a:ext cx="1520982" cy="302065"/>
            <a:chOff x="5642557" y="-150670"/>
            <a:chExt cx="1520982" cy="302065"/>
          </a:xfrm>
        </p:grpSpPr>
        <p:sp>
          <p:nvSpPr>
            <p:cNvPr id="487" name="Google Shape;487;p6"/>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6"/>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6"/>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84"/>
        <p:cNvGrpSpPr/>
        <p:nvPr/>
      </p:nvGrpSpPr>
      <p:grpSpPr>
        <a:xfrm>
          <a:off x="0" y="0"/>
          <a:ext cx="0" cy="0"/>
          <a:chOff x="0" y="0"/>
          <a:chExt cx="0" cy="0"/>
        </a:xfrm>
      </p:grpSpPr>
      <p:grpSp>
        <p:nvGrpSpPr>
          <p:cNvPr id="585" name="Google Shape;585;p8"/>
          <p:cNvGrpSpPr/>
          <p:nvPr/>
        </p:nvGrpSpPr>
        <p:grpSpPr>
          <a:xfrm>
            <a:off x="-24" y="-27"/>
            <a:ext cx="9143711" cy="5143338"/>
            <a:chOff x="597550" y="708125"/>
            <a:chExt cx="6449225" cy="4193850"/>
          </a:xfrm>
        </p:grpSpPr>
        <p:sp>
          <p:nvSpPr>
            <p:cNvPr id="586" name="Google Shape;586;p8"/>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8"/>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8"/>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8"/>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8"/>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8"/>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8"/>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8"/>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8"/>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8"/>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8"/>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8"/>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8"/>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8"/>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8"/>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8"/>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8"/>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8"/>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8"/>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8"/>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8"/>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8"/>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8"/>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8"/>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8"/>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8"/>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8"/>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8"/>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8"/>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8"/>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8"/>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8"/>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8"/>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8"/>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8"/>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8"/>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8"/>
          <p:cNvSpPr txBox="1">
            <a:spLocks noGrp="1"/>
          </p:cNvSpPr>
          <p:nvPr>
            <p:ph type="title"/>
          </p:nvPr>
        </p:nvSpPr>
        <p:spPr>
          <a:xfrm>
            <a:off x="1182000" y="1320700"/>
            <a:ext cx="6780000" cy="25236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a:lnSpc>
                <a:spcPct val="9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25" name="Google Shape;625;p8"/>
          <p:cNvSpPr/>
          <p:nvPr/>
        </p:nvSpPr>
        <p:spPr>
          <a:xfrm rot="-5400000">
            <a:off x="348812" y="25800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 name="Google Shape;626;p8"/>
          <p:cNvGrpSpPr/>
          <p:nvPr/>
        </p:nvGrpSpPr>
        <p:grpSpPr>
          <a:xfrm>
            <a:off x="-1414555" y="2830129"/>
            <a:ext cx="2297800" cy="347400"/>
            <a:chOff x="-1414555" y="2830129"/>
            <a:chExt cx="2297800" cy="347400"/>
          </a:xfrm>
        </p:grpSpPr>
        <p:sp>
          <p:nvSpPr>
            <p:cNvPr id="627" name="Google Shape;627;p8"/>
            <p:cNvSpPr/>
            <p:nvPr/>
          </p:nvSpPr>
          <p:spPr>
            <a:xfrm>
              <a:off x="-1414555" y="31094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8"/>
            <p:cNvSpPr/>
            <p:nvPr/>
          </p:nvSpPr>
          <p:spPr>
            <a:xfrm>
              <a:off x="-1111455" y="28301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8"/>
          <p:cNvGrpSpPr/>
          <p:nvPr/>
        </p:nvGrpSpPr>
        <p:grpSpPr>
          <a:xfrm>
            <a:off x="8059521" y="3662080"/>
            <a:ext cx="1823016" cy="196994"/>
            <a:chOff x="7857346" y="4002005"/>
            <a:chExt cx="1823016" cy="196994"/>
          </a:xfrm>
        </p:grpSpPr>
        <p:sp>
          <p:nvSpPr>
            <p:cNvPr id="630" name="Google Shape;630;p8"/>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8"/>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8"/>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8"/>
          <p:cNvSpPr/>
          <p:nvPr/>
        </p:nvSpPr>
        <p:spPr>
          <a:xfrm rot="10800000">
            <a:off x="7375212" y="4044939"/>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8"/>
          <p:cNvGrpSpPr/>
          <p:nvPr/>
        </p:nvGrpSpPr>
        <p:grpSpPr>
          <a:xfrm rot="-5400000" flipH="1">
            <a:off x="3660496" y="4907217"/>
            <a:ext cx="1823016" cy="296643"/>
            <a:chOff x="7857346" y="3902355"/>
            <a:chExt cx="1823016" cy="296643"/>
          </a:xfrm>
        </p:grpSpPr>
        <p:sp>
          <p:nvSpPr>
            <p:cNvPr id="635" name="Google Shape;635;p8"/>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8"/>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8"/>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8"/>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8"/>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 name="Google Shape;641;p8"/>
          <p:cNvSpPr/>
          <p:nvPr/>
        </p:nvSpPr>
        <p:spPr>
          <a:xfrm rot="10800000">
            <a:off x="8027645" y="247897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8"/>
          <p:cNvSpPr/>
          <p:nvPr/>
        </p:nvSpPr>
        <p:spPr>
          <a:xfrm rot="10800000">
            <a:off x="4395" y="38590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8"/>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 name="Google Shape;644;p8"/>
          <p:cNvGrpSpPr/>
          <p:nvPr/>
        </p:nvGrpSpPr>
        <p:grpSpPr>
          <a:xfrm>
            <a:off x="7812807" y="1533337"/>
            <a:ext cx="1520982" cy="302065"/>
            <a:chOff x="5642557" y="-150670"/>
            <a:chExt cx="1520982" cy="302065"/>
          </a:xfrm>
        </p:grpSpPr>
        <p:sp>
          <p:nvSpPr>
            <p:cNvPr id="645" name="Google Shape;645;p8"/>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8"/>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8"/>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8"/>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8"/>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8"/>
          <p:cNvGrpSpPr/>
          <p:nvPr/>
        </p:nvGrpSpPr>
        <p:grpSpPr>
          <a:xfrm rot="5400000">
            <a:off x="424642" y="3926674"/>
            <a:ext cx="302065" cy="1520982"/>
            <a:chOff x="-108754" y="2690919"/>
            <a:chExt cx="302065" cy="1520982"/>
          </a:xfrm>
        </p:grpSpPr>
        <p:sp>
          <p:nvSpPr>
            <p:cNvPr id="651" name="Google Shape;651;p8"/>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8"/>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8"/>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8"/>
          <p:cNvSpPr/>
          <p:nvPr/>
        </p:nvSpPr>
        <p:spPr>
          <a:xfrm rot="-5400000" flipH="1">
            <a:off x="1059557" y="-1888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 name="Google Shape;657;p8"/>
          <p:cNvGrpSpPr/>
          <p:nvPr/>
        </p:nvGrpSpPr>
        <p:grpSpPr>
          <a:xfrm>
            <a:off x="8327763" y="172353"/>
            <a:ext cx="883262" cy="242091"/>
            <a:chOff x="2300350" y="2601250"/>
            <a:chExt cx="2275275" cy="623625"/>
          </a:xfrm>
        </p:grpSpPr>
        <p:sp>
          <p:nvSpPr>
            <p:cNvPr id="658" name="Google Shape;658;p8"/>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8"/>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8"/>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8"/>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8"/>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8"/>
          <p:cNvGrpSpPr/>
          <p:nvPr/>
        </p:nvGrpSpPr>
        <p:grpSpPr>
          <a:xfrm flipH="1">
            <a:off x="-248008" y="1713528"/>
            <a:ext cx="883262" cy="242091"/>
            <a:chOff x="2300350" y="2601250"/>
            <a:chExt cx="2275275" cy="623625"/>
          </a:xfrm>
        </p:grpSpPr>
        <p:sp>
          <p:nvSpPr>
            <p:cNvPr id="665" name="Google Shape;665;p8"/>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8"/>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8"/>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8"/>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8"/>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8"/>
          <p:cNvGrpSpPr/>
          <p:nvPr/>
        </p:nvGrpSpPr>
        <p:grpSpPr>
          <a:xfrm rot="-5400000">
            <a:off x="3666586" y="-57798"/>
            <a:ext cx="1823016" cy="296643"/>
            <a:chOff x="7857346" y="3902355"/>
            <a:chExt cx="1823016" cy="296643"/>
          </a:xfrm>
        </p:grpSpPr>
        <p:sp>
          <p:nvSpPr>
            <p:cNvPr id="672" name="Google Shape;672;p8"/>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8"/>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8"/>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8"/>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8"/>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8"/>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29"/>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30"/>
        <p:cNvGrpSpPr/>
        <p:nvPr/>
      </p:nvGrpSpPr>
      <p:grpSpPr>
        <a:xfrm>
          <a:off x="0" y="0"/>
          <a:ext cx="0" cy="0"/>
          <a:chOff x="0" y="0"/>
          <a:chExt cx="0" cy="0"/>
        </a:xfrm>
      </p:grpSpPr>
      <p:grpSp>
        <p:nvGrpSpPr>
          <p:cNvPr id="931" name="Google Shape;931;p13"/>
          <p:cNvGrpSpPr/>
          <p:nvPr/>
        </p:nvGrpSpPr>
        <p:grpSpPr>
          <a:xfrm>
            <a:off x="-24" y="-27"/>
            <a:ext cx="9143711" cy="5143338"/>
            <a:chOff x="597550" y="708125"/>
            <a:chExt cx="6449225" cy="4193850"/>
          </a:xfrm>
        </p:grpSpPr>
        <p:sp>
          <p:nvSpPr>
            <p:cNvPr id="932" name="Google Shape;932;p13"/>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3"/>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3"/>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3"/>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3"/>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3"/>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3"/>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3"/>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3"/>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3"/>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3"/>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3"/>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3"/>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3"/>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3"/>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3"/>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3"/>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3"/>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3"/>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3"/>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3"/>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3"/>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3"/>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3"/>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3"/>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3"/>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3"/>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3"/>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3"/>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3"/>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3"/>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3"/>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3"/>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3"/>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3"/>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3"/>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3"/>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3"/>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 name="Google Shape;970;p13"/>
          <p:cNvSpPr txBox="1">
            <a:spLocks noGrp="1"/>
          </p:cNvSpPr>
          <p:nvPr>
            <p:ph type="title"/>
          </p:nvPr>
        </p:nvSpPr>
        <p:spPr>
          <a:xfrm>
            <a:off x="713100" y="539400"/>
            <a:ext cx="7717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971" name="Google Shape;971;p13"/>
          <p:cNvSpPr txBox="1">
            <a:spLocks noGrp="1"/>
          </p:cNvSpPr>
          <p:nvPr>
            <p:ph type="title" idx="2"/>
          </p:nvPr>
        </p:nvSpPr>
        <p:spPr>
          <a:xfrm>
            <a:off x="776550" y="1982455"/>
            <a:ext cx="2233500" cy="27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72" name="Google Shape;972;p13"/>
          <p:cNvSpPr txBox="1">
            <a:spLocks noGrp="1"/>
          </p:cNvSpPr>
          <p:nvPr>
            <p:ph type="subTitle" idx="1"/>
          </p:nvPr>
        </p:nvSpPr>
        <p:spPr>
          <a:xfrm>
            <a:off x="776550" y="2391054"/>
            <a:ext cx="2233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3" name="Google Shape;973;p13"/>
          <p:cNvSpPr txBox="1">
            <a:spLocks noGrp="1"/>
          </p:cNvSpPr>
          <p:nvPr>
            <p:ph type="title" idx="3" hasCustomPrompt="1"/>
          </p:nvPr>
        </p:nvSpPr>
        <p:spPr>
          <a:xfrm>
            <a:off x="776550" y="1345282"/>
            <a:ext cx="2233500" cy="4848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74" name="Google Shape;974;p13"/>
          <p:cNvSpPr txBox="1">
            <a:spLocks noGrp="1"/>
          </p:cNvSpPr>
          <p:nvPr>
            <p:ph type="title" idx="4"/>
          </p:nvPr>
        </p:nvSpPr>
        <p:spPr>
          <a:xfrm>
            <a:off x="3471150" y="1982455"/>
            <a:ext cx="2201700" cy="27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75" name="Google Shape;975;p13"/>
          <p:cNvSpPr txBox="1">
            <a:spLocks noGrp="1"/>
          </p:cNvSpPr>
          <p:nvPr>
            <p:ph type="subTitle" idx="5"/>
          </p:nvPr>
        </p:nvSpPr>
        <p:spPr>
          <a:xfrm>
            <a:off x="3471150" y="2391054"/>
            <a:ext cx="2201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6" name="Google Shape;976;p13"/>
          <p:cNvSpPr txBox="1">
            <a:spLocks noGrp="1"/>
          </p:cNvSpPr>
          <p:nvPr>
            <p:ph type="title" idx="6" hasCustomPrompt="1"/>
          </p:nvPr>
        </p:nvSpPr>
        <p:spPr>
          <a:xfrm>
            <a:off x="3471150" y="1345282"/>
            <a:ext cx="2201700" cy="4848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77" name="Google Shape;977;p13"/>
          <p:cNvSpPr txBox="1">
            <a:spLocks noGrp="1"/>
          </p:cNvSpPr>
          <p:nvPr>
            <p:ph type="title" idx="7"/>
          </p:nvPr>
        </p:nvSpPr>
        <p:spPr>
          <a:xfrm>
            <a:off x="6149850" y="1982455"/>
            <a:ext cx="2201700" cy="27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78" name="Google Shape;978;p13"/>
          <p:cNvSpPr txBox="1">
            <a:spLocks noGrp="1"/>
          </p:cNvSpPr>
          <p:nvPr>
            <p:ph type="subTitle" idx="8"/>
          </p:nvPr>
        </p:nvSpPr>
        <p:spPr>
          <a:xfrm>
            <a:off x="6149850" y="2391054"/>
            <a:ext cx="2201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9" name="Google Shape;979;p13"/>
          <p:cNvSpPr txBox="1">
            <a:spLocks noGrp="1"/>
          </p:cNvSpPr>
          <p:nvPr>
            <p:ph type="title" idx="9" hasCustomPrompt="1"/>
          </p:nvPr>
        </p:nvSpPr>
        <p:spPr>
          <a:xfrm>
            <a:off x="6149850" y="1345282"/>
            <a:ext cx="2201700" cy="4848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80" name="Google Shape;980;p13"/>
          <p:cNvSpPr txBox="1">
            <a:spLocks noGrp="1"/>
          </p:cNvSpPr>
          <p:nvPr>
            <p:ph type="title" idx="13"/>
          </p:nvPr>
        </p:nvSpPr>
        <p:spPr>
          <a:xfrm>
            <a:off x="776550" y="3617845"/>
            <a:ext cx="2233500" cy="27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81" name="Google Shape;981;p13"/>
          <p:cNvSpPr txBox="1">
            <a:spLocks noGrp="1"/>
          </p:cNvSpPr>
          <p:nvPr>
            <p:ph type="subTitle" idx="14"/>
          </p:nvPr>
        </p:nvSpPr>
        <p:spPr>
          <a:xfrm>
            <a:off x="776550" y="4026444"/>
            <a:ext cx="2233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2" name="Google Shape;982;p13"/>
          <p:cNvSpPr txBox="1">
            <a:spLocks noGrp="1"/>
          </p:cNvSpPr>
          <p:nvPr>
            <p:ph type="title" idx="15" hasCustomPrompt="1"/>
          </p:nvPr>
        </p:nvSpPr>
        <p:spPr>
          <a:xfrm>
            <a:off x="776550" y="2980641"/>
            <a:ext cx="2233500" cy="4848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83" name="Google Shape;983;p13"/>
          <p:cNvSpPr txBox="1">
            <a:spLocks noGrp="1"/>
          </p:cNvSpPr>
          <p:nvPr>
            <p:ph type="title" idx="16"/>
          </p:nvPr>
        </p:nvSpPr>
        <p:spPr>
          <a:xfrm>
            <a:off x="3471150" y="3617845"/>
            <a:ext cx="2201700" cy="27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84" name="Google Shape;984;p13"/>
          <p:cNvSpPr txBox="1">
            <a:spLocks noGrp="1"/>
          </p:cNvSpPr>
          <p:nvPr>
            <p:ph type="subTitle" idx="17"/>
          </p:nvPr>
        </p:nvSpPr>
        <p:spPr>
          <a:xfrm>
            <a:off x="3471150" y="4026444"/>
            <a:ext cx="2201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5" name="Google Shape;985;p13"/>
          <p:cNvSpPr txBox="1">
            <a:spLocks noGrp="1"/>
          </p:cNvSpPr>
          <p:nvPr>
            <p:ph type="title" idx="18" hasCustomPrompt="1"/>
          </p:nvPr>
        </p:nvSpPr>
        <p:spPr>
          <a:xfrm>
            <a:off x="3471150" y="2980641"/>
            <a:ext cx="2201700" cy="4848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86" name="Google Shape;986;p13"/>
          <p:cNvSpPr txBox="1">
            <a:spLocks noGrp="1"/>
          </p:cNvSpPr>
          <p:nvPr>
            <p:ph type="title" idx="19"/>
          </p:nvPr>
        </p:nvSpPr>
        <p:spPr>
          <a:xfrm>
            <a:off x="6149850" y="3617845"/>
            <a:ext cx="2201700" cy="27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87" name="Google Shape;987;p13"/>
          <p:cNvSpPr txBox="1">
            <a:spLocks noGrp="1"/>
          </p:cNvSpPr>
          <p:nvPr>
            <p:ph type="subTitle" idx="20"/>
          </p:nvPr>
        </p:nvSpPr>
        <p:spPr>
          <a:xfrm>
            <a:off x="6149850" y="4026444"/>
            <a:ext cx="2201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8" name="Google Shape;988;p13"/>
          <p:cNvSpPr txBox="1">
            <a:spLocks noGrp="1"/>
          </p:cNvSpPr>
          <p:nvPr>
            <p:ph type="title" idx="21" hasCustomPrompt="1"/>
          </p:nvPr>
        </p:nvSpPr>
        <p:spPr>
          <a:xfrm>
            <a:off x="6149850" y="2980641"/>
            <a:ext cx="2201700" cy="4848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989" name="Google Shape;989;p13"/>
          <p:cNvGrpSpPr/>
          <p:nvPr/>
        </p:nvGrpSpPr>
        <p:grpSpPr>
          <a:xfrm rot="5400000">
            <a:off x="8381450" y="4569182"/>
            <a:ext cx="98902" cy="553090"/>
            <a:chOff x="4898850" y="4820550"/>
            <a:chExt cx="98902" cy="553090"/>
          </a:xfrm>
        </p:grpSpPr>
        <p:sp>
          <p:nvSpPr>
            <p:cNvPr id="990" name="Google Shape;990;p13"/>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3"/>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3"/>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3"/>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3"/>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13"/>
          <p:cNvSpPr/>
          <p:nvPr/>
        </p:nvSpPr>
        <p:spPr>
          <a:xfrm>
            <a:off x="7" y="205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13"/>
          <p:cNvGrpSpPr/>
          <p:nvPr/>
        </p:nvGrpSpPr>
        <p:grpSpPr>
          <a:xfrm rot="-5400000">
            <a:off x="-148234" y="322631"/>
            <a:ext cx="883262" cy="242091"/>
            <a:chOff x="2300350" y="2601250"/>
            <a:chExt cx="2275275" cy="623625"/>
          </a:xfrm>
        </p:grpSpPr>
        <p:sp>
          <p:nvSpPr>
            <p:cNvPr id="997" name="Google Shape;997;p13"/>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3"/>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3"/>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3"/>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3"/>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3"/>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 name="Google Shape;1003;p13"/>
          <p:cNvSpPr/>
          <p:nvPr/>
        </p:nvSpPr>
        <p:spPr>
          <a:xfrm rot="5400000" flipH="1">
            <a:off x="8216276" y="-33530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13"/>
          <p:cNvGrpSpPr/>
          <p:nvPr/>
        </p:nvGrpSpPr>
        <p:grpSpPr>
          <a:xfrm>
            <a:off x="-256008" y="4796266"/>
            <a:ext cx="1105976" cy="133969"/>
            <a:chOff x="8183182" y="663852"/>
            <a:chExt cx="1475028" cy="178673"/>
          </a:xfrm>
        </p:grpSpPr>
        <p:grpSp>
          <p:nvGrpSpPr>
            <p:cNvPr id="1005" name="Google Shape;1005;p13"/>
            <p:cNvGrpSpPr/>
            <p:nvPr/>
          </p:nvGrpSpPr>
          <p:grpSpPr>
            <a:xfrm>
              <a:off x="8183182" y="774425"/>
              <a:ext cx="1178025" cy="68100"/>
              <a:chOff x="2024450" y="204150"/>
              <a:chExt cx="1178025" cy="68100"/>
            </a:xfrm>
          </p:grpSpPr>
          <p:sp>
            <p:nvSpPr>
              <p:cNvPr id="1006" name="Google Shape;1006;p1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13"/>
            <p:cNvGrpSpPr/>
            <p:nvPr/>
          </p:nvGrpSpPr>
          <p:grpSpPr>
            <a:xfrm>
              <a:off x="8480185" y="663852"/>
              <a:ext cx="1178025" cy="68100"/>
              <a:chOff x="2024450" y="204150"/>
              <a:chExt cx="1178025" cy="68100"/>
            </a:xfrm>
          </p:grpSpPr>
          <p:sp>
            <p:nvSpPr>
              <p:cNvPr id="1017" name="Google Shape;1017;p1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7" name="Google Shape;1027;p13"/>
          <p:cNvGrpSpPr/>
          <p:nvPr/>
        </p:nvGrpSpPr>
        <p:grpSpPr>
          <a:xfrm>
            <a:off x="8290084" y="239916"/>
            <a:ext cx="1105976" cy="133969"/>
            <a:chOff x="8183182" y="663852"/>
            <a:chExt cx="1475028" cy="178673"/>
          </a:xfrm>
        </p:grpSpPr>
        <p:grpSp>
          <p:nvGrpSpPr>
            <p:cNvPr id="1028" name="Google Shape;1028;p13"/>
            <p:cNvGrpSpPr/>
            <p:nvPr/>
          </p:nvGrpSpPr>
          <p:grpSpPr>
            <a:xfrm>
              <a:off x="8183182" y="774425"/>
              <a:ext cx="1178025" cy="68100"/>
              <a:chOff x="2024450" y="204150"/>
              <a:chExt cx="1178025" cy="68100"/>
            </a:xfrm>
          </p:grpSpPr>
          <p:sp>
            <p:nvSpPr>
              <p:cNvPr id="1029" name="Google Shape;1029;p1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13"/>
            <p:cNvGrpSpPr/>
            <p:nvPr/>
          </p:nvGrpSpPr>
          <p:grpSpPr>
            <a:xfrm>
              <a:off x="8480185" y="663852"/>
              <a:ext cx="1178025" cy="68100"/>
              <a:chOff x="2024450" y="204150"/>
              <a:chExt cx="1178025" cy="68100"/>
            </a:xfrm>
          </p:grpSpPr>
          <p:sp>
            <p:nvSpPr>
              <p:cNvPr id="1040" name="Google Shape;1040;p1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 name="Google Shape;1050;p13"/>
          <p:cNvGrpSpPr/>
          <p:nvPr/>
        </p:nvGrpSpPr>
        <p:grpSpPr>
          <a:xfrm rot="5400000">
            <a:off x="8428614" y="2891627"/>
            <a:ext cx="883262" cy="242091"/>
            <a:chOff x="2300350" y="2601250"/>
            <a:chExt cx="2275275" cy="623625"/>
          </a:xfrm>
        </p:grpSpPr>
        <p:sp>
          <p:nvSpPr>
            <p:cNvPr id="1051" name="Google Shape;1051;p13"/>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13"/>
          <p:cNvGrpSpPr/>
          <p:nvPr/>
        </p:nvGrpSpPr>
        <p:grpSpPr>
          <a:xfrm>
            <a:off x="1634157" y="-107958"/>
            <a:ext cx="1520982" cy="302065"/>
            <a:chOff x="5642557" y="-150670"/>
            <a:chExt cx="1520982" cy="302065"/>
          </a:xfrm>
        </p:grpSpPr>
        <p:sp>
          <p:nvSpPr>
            <p:cNvPr id="1058" name="Google Shape;1058;p13"/>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3">
    <p:spTree>
      <p:nvGrpSpPr>
        <p:cNvPr id="1" name="Shape 1063"/>
        <p:cNvGrpSpPr/>
        <p:nvPr/>
      </p:nvGrpSpPr>
      <p:grpSpPr>
        <a:xfrm>
          <a:off x="0" y="0"/>
          <a:ext cx="0" cy="0"/>
          <a:chOff x="0" y="0"/>
          <a:chExt cx="0" cy="0"/>
        </a:xfrm>
      </p:grpSpPr>
      <p:grpSp>
        <p:nvGrpSpPr>
          <p:cNvPr id="1064" name="Google Shape;1064;p14"/>
          <p:cNvGrpSpPr/>
          <p:nvPr/>
        </p:nvGrpSpPr>
        <p:grpSpPr>
          <a:xfrm>
            <a:off x="-24" y="-27"/>
            <a:ext cx="9143711" cy="5143338"/>
            <a:chOff x="597550" y="708125"/>
            <a:chExt cx="6449225" cy="4193850"/>
          </a:xfrm>
        </p:grpSpPr>
        <p:sp>
          <p:nvSpPr>
            <p:cNvPr id="1065" name="Google Shape;1065;p14"/>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4"/>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4"/>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4"/>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4"/>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4"/>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4"/>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4"/>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4"/>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4"/>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4"/>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4"/>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4"/>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4"/>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4"/>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4"/>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4"/>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4"/>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4"/>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4"/>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4"/>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4"/>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4"/>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4"/>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4"/>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4"/>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4"/>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4"/>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4"/>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4"/>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 name="Google Shape;1103;p14"/>
          <p:cNvSpPr txBox="1">
            <a:spLocks noGrp="1"/>
          </p:cNvSpPr>
          <p:nvPr>
            <p:ph type="title"/>
          </p:nvPr>
        </p:nvSpPr>
        <p:spPr>
          <a:xfrm>
            <a:off x="1858000" y="3253511"/>
            <a:ext cx="5428800" cy="4344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rtl="0">
              <a:spcBef>
                <a:spcPts val="0"/>
              </a:spcBef>
              <a:spcAft>
                <a:spcPts val="0"/>
              </a:spcAft>
              <a:buSzPts val="2000"/>
              <a:buNone/>
              <a:defRPr sz="2000">
                <a:solidFill>
                  <a:schemeClr val="accent2"/>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104" name="Google Shape;1104;p14"/>
          <p:cNvSpPr txBox="1">
            <a:spLocks noGrp="1"/>
          </p:cNvSpPr>
          <p:nvPr>
            <p:ph type="subTitle" idx="1"/>
          </p:nvPr>
        </p:nvSpPr>
        <p:spPr>
          <a:xfrm>
            <a:off x="2262900" y="1459638"/>
            <a:ext cx="4618200" cy="16776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SzPts val="2600"/>
              <a:buNone/>
              <a:defRPr sz="2600"/>
            </a:lvl1pPr>
            <a:lvl2pPr lvl="1" algn="ctr" rtl="0">
              <a:lnSpc>
                <a:spcPct val="100000"/>
              </a:lnSpc>
              <a:spcBef>
                <a:spcPts val="0"/>
              </a:spcBef>
              <a:spcAft>
                <a:spcPts val="0"/>
              </a:spcAft>
              <a:buSzPts val="2600"/>
              <a:buNone/>
              <a:defRPr sz="2600"/>
            </a:lvl2pPr>
            <a:lvl3pPr lvl="2" algn="ctr" rtl="0">
              <a:lnSpc>
                <a:spcPct val="100000"/>
              </a:lnSpc>
              <a:spcBef>
                <a:spcPts val="0"/>
              </a:spcBef>
              <a:spcAft>
                <a:spcPts val="0"/>
              </a:spcAft>
              <a:buSzPts val="2600"/>
              <a:buNone/>
              <a:defRPr sz="2600"/>
            </a:lvl3pPr>
            <a:lvl4pPr lvl="3" algn="ctr" rtl="0">
              <a:lnSpc>
                <a:spcPct val="100000"/>
              </a:lnSpc>
              <a:spcBef>
                <a:spcPts val="0"/>
              </a:spcBef>
              <a:spcAft>
                <a:spcPts val="0"/>
              </a:spcAft>
              <a:buSzPts val="2600"/>
              <a:buNone/>
              <a:defRPr sz="2600"/>
            </a:lvl4pPr>
            <a:lvl5pPr lvl="4" algn="ctr" rtl="0">
              <a:lnSpc>
                <a:spcPct val="100000"/>
              </a:lnSpc>
              <a:spcBef>
                <a:spcPts val="0"/>
              </a:spcBef>
              <a:spcAft>
                <a:spcPts val="0"/>
              </a:spcAft>
              <a:buSzPts val="2600"/>
              <a:buNone/>
              <a:defRPr sz="2600"/>
            </a:lvl5pPr>
            <a:lvl6pPr lvl="5" algn="ctr" rtl="0">
              <a:lnSpc>
                <a:spcPct val="100000"/>
              </a:lnSpc>
              <a:spcBef>
                <a:spcPts val="0"/>
              </a:spcBef>
              <a:spcAft>
                <a:spcPts val="0"/>
              </a:spcAft>
              <a:buSzPts val="2600"/>
              <a:buNone/>
              <a:defRPr sz="2600"/>
            </a:lvl6pPr>
            <a:lvl7pPr lvl="6" algn="ctr" rtl="0">
              <a:lnSpc>
                <a:spcPct val="100000"/>
              </a:lnSpc>
              <a:spcBef>
                <a:spcPts val="0"/>
              </a:spcBef>
              <a:spcAft>
                <a:spcPts val="0"/>
              </a:spcAft>
              <a:buSzPts val="2600"/>
              <a:buNone/>
              <a:defRPr sz="2600"/>
            </a:lvl7pPr>
            <a:lvl8pPr lvl="7" algn="ctr" rtl="0">
              <a:lnSpc>
                <a:spcPct val="100000"/>
              </a:lnSpc>
              <a:spcBef>
                <a:spcPts val="0"/>
              </a:spcBef>
              <a:spcAft>
                <a:spcPts val="0"/>
              </a:spcAft>
              <a:buSzPts val="2600"/>
              <a:buNone/>
              <a:defRPr sz="2600"/>
            </a:lvl8pPr>
            <a:lvl9pPr lvl="8" algn="ctr" rtl="0">
              <a:lnSpc>
                <a:spcPct val="100000"/>
              </a:lnSpc>
              <a:spcBef>
                <a:spcPts val="0"/>
              </a:spcBef>
              <a:spcAft>
                <a:spcPts val="0"/>
              </a:spcAft>
              <a:buSzPts val="2600"/>
              <a:buNone/>
              <a:defRPr sz="2600"/>
            </a:lvl9pPr>
          </a:lstStyle>
          <a:p>
            <a:endParaRPr/>
          </a:p>
        </p:txBody>
      </p:sp>
      <p:sp>
        <p:nvSpPr>
          <p:cNvPr id="1105" name="Google Shape;1105;p14"/>
          <p:cNvSpPr/>
          <p:nvPr/>
        </p:nvSpPr>
        <p:spPr>
          <a:xfrm rot="-5400000" flipH="1">
            <a:off x="348818" y="4207899"/>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 name="Google Shape;1106;p14"/>
          <p:cNvGrpSpPr/>
          <p:nvPr/>
        </p:nvGrpSpPr>
        <p:grpSpPr>
          <a:xfrm rot="-5400000">
            <a:off x="6107446" y="30626"/>
            <a:ext cx="1823016" cy="296643"/>
            <a:chOff x="7857346" y="3902355"/>
            <a:chExt cx="1823016" cy="296643"/>
          </a:xfrm>
        </p:grpSpPr>
        <p:sp>
          <p:nvSpPr>
            <p:cNvPr id="1107" name="Google Shape;1107;p14"/>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4"/>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 name="Google Shape;1113;p14"/>
          <p:cNvSpPr/>
          <p:nvPr/>
        </p:nvSpPr>
        <p:spPr>
          <a:xfrm flipH="1">
            <a:off x="8088870" y="214527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 name="Google Shape;1114;p14"/>
          <p:cNvGrpSpPr/>
          <p:nvPr/>
        </p:nvGrpSpPr>
        <p:grpSpPr>
          <a:xfrm>
            <a:off x="8658746" y="2958680"/>
            <a:ext cx="1823016" cy="196994"/>
            <a:chOff x="7857346" y="4002005"/>
            <a:chExt cx="1823016" cy="196994"/>
          </a:xfrm>
        </p:grpSpPr>
        <p:sp>
          <p:nvSpPr>
            <p:cNvPr id="1115" name="Google Shape;1115;p14"/>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 name="Google Shape;1118;p14"/>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16995" y="850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 name="Google Shape;1120;p14"/>
          <p:cNvGrpSpPr/>
          <p:nvPr/>
        </p:nvGrpSpPr>
        <p:grpSpPr>
          <a:xfrm rot="-5400000">
            <a:off x="338683" y="-295650"/>
            <a:ext cx="302065" cy="1520982"/>
            <a:chOff x="-108754" y="2690919"/>
            <a:chExt cx="302065" cy="1520982"/>
          </a:xfrm>
        </p:grpSpPr>
        <p:sp>
          <p:nvSpPr>
            <p:cNvPr id="1121" name="Google Shape;1121;p14"/>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4"/>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14"/>
          <p:cNvGrpSpPr/>
          <p:nvPr/>
        </p:nvGrpSpPr>
        <p:grpSpPr>
          <a:xfrm>
            <a:off x="4296532" y="4950349"/>
            <a:ext cx="1520982" cy="302065"/>
            <a:chOff x="5642557" y="-150670"/>
            <a:chExt cx="1520982" cy="302065"/>
          </a:xfrm>
        </p:grpSpPr>
        <p:sp>
          <p:nvSpPr>
            <p:cNvPr id="1127" name="Google Shape;1127;p14"/>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4"/>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4"/>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4"/>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14"/>
          <p:cNvGrpSpPr/>
          <p:nvPr/>
        </p:nvGrpSpPr>
        <p:grpSpPr>
          <a:xfrm rot="5400000">
            <a:off x="6750925" y="4175162"/>
            <a:ext cx="98902" cy="553090"/>
            <a:chOff x="4898850" y="4820550"/>
            <a:chExt cx="98902" cy="553090"/>
          </a:xfrm>
        </p:grpSpPr>
        <p:sp>
          <p:nvSpPr>
            <p:cNvPr id="1133" name="Google Shape;1133;p14"/>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14"/>
          <p:cNvGrpSpPr/>
          <p:nvPr/>
        </p:nvGrpSpPr>
        <p:grpSpPr>
          <a:xfrm>
            <a:off x="-1414555" y="3744529"/>
            <a:ext cx="2297800" cy="347400"/>
            <a:chOff x="-1414555" y="3744529"/>
            <a:chExt cx="2297800" cy="347400"/>
          </a:xfrm>
        </p:grpSpPr>
        <p:sp>
          <p:nvSpPr>
            <p:cNvPr id="1139" name="Google Shape;1139;p14"/>
            <p:cNvSpPr/>
            <p:nvPr/>
          </p:nvSpPr>
          <p:spPr>
            <a:xfrm>
              <a:off x="-1414555" y="40238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1111455" y="37445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14"/>
          <p:cNvGrpSpPr/>
          <p:nvPr/>
        </p:nvGrpSpPr>
        <p:grpSpPr>
          <a:xfrm rot="10800000">
            <a:off x="-155261" y="2431003"/>
            <a:ext cx="883262" cy="242091"/>
            <a:chOff x="2300350" y="2601250"/>
            <a:chExt cx="2275275" cy="623625"/>
          </a:xfrm>
        </p:grpSpPr>
        <p:sp>
          <p:nvSpPr>
            <p:cNvPr id="1142" name="Google Shape;1142;p14"/>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4"/>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4"/>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BLANK_8">
    <p:spTree>
      <p:nvGrpSpPr>
        <p:cNvPr id="1" name="Shape 1223"/>
        <p:cNvGrpSpPr/>
        <p:nvPr/>
      </p:nvGrpSpPr>
      <p:grpSpPr>
        <a:xfrm>
          <a:off x="0" y="0"/>
          <a:ext cx="0" cy="0"/>
          <a:chOff x="0" y="0"/>
          <a:chExt cx="0" cy="0"/>
        </a:xfrm>
      </p:grpSpPr>
      <p:grpSp>
        <p:nvGrpSpPr>
          <p:cNvPr id="1224" name="Google Shape;1224;p16"/>
          <p:cNvGrpSpPr/>
          <p:nvPr/>
        </p:nvGrpSpPr>
        <p:grpSpPr>
          <a:xfrm>
            <a:off x="-24" y="-27"/>
            <a:ext cx="9143711" cy="5143338"/>
            <a:chOff x="597550" y="708125"/>
            <a:chExt cx="6449225" cy="4193850"/>
          </a:xfrm>
        </p:grpSpPr>
        <p:sp>
          <p:nvSpPr>
            <p:cNvPr id="1225" name="Google Shape;1225;p16"/>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6"/>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6"/>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6"/>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6"/>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6"/>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6"/>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6"/>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6"/>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6"/>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6"/>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6"/>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6"/>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6"/>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6"/>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6"/>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6"/>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6"/>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6"/>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6"/>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6"/>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6"/>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6"/>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6"/>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6"/>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6"/>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6"/>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6"/>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6"/>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6"/>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6"/>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6"/>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6"/>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6"/>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6"/>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6"/>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6"/>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6"/>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 name="Google Shape;1263;p16"/>
          <p:cNvSpPr txBox="1">
            <a:spLocks noGrp="1"/>
          </p:cNvSpPr>
          <p:nvPr>
            <p:ph type="title"/>
          </p:nvPr>
        </p:nvSpPr>
        <p:spPr>
          <a:xfrm>
            <a:off x="713100" y="2405675"/>
            <a:ext cx="7583400" cy="8418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64" name="Google Shape;1264;p16"/>
          <p:cNvSpPr txBox="1">
            <a:spLocks noGrp="1"/>
          </p:cNvSpPr>
          <p:nvPr>
            <p:ph type="subTitle" idx="1"/>
          </p:nvPr>
        </p:nvSpPr>
        <p:spPr>
          <a:xfrm>
            <a:off x="3567000" y="3415875"/>
            <a:ext cx="4729500" cy="393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265" name="Google Shape;1265;p16"/>
          <p:cNvSpPr txBox="1">
            <a:spLocks noGrp="1"/>
          </p:cNvSpPr>
          <p:nvPr>
            <p:ph type="title" idx="2" hasCustomPrompt="1"/>
          </p:nvPr>
        </p:nvSpPr>
        <p:spPr>
          <a:xfrm>
            <a:off x="5961000" y="1484975"/>
            <a:ext cx="2335500" cy="920700"/>
          </a:xfrm>
          <a:prstGeom prst="rect">
            <a:avLst/>
          </a:prstGeom>
          <a:effectLst>
            <a:outerShdw blurRad="57150" algn="bl" rotWithShape="0">
              <a:schemeClr val="accent2"/>
            </a:outerShdw>
          </a:effectLst>
        </p:spPr>
        <p:txBody>
          <a:bodyPr spcFirstLastPara="1" wrap="square" lIns="91425" tIns="91425" rIns="91425" bIns="91425" anchor="ctr" anchorCtr="0">
            <a:noAutofit/>
          </a:bodyPr>
          <a:lstStyle>
            <a:lvl1pPr lvl="0" algn="r" rtl="0">
              <a:spcBef>
                <a:spcPts val="0"/>
              </a:spcBef>
              <a:spcAft>
                <a:spcPts val="0"/>
              </a:spcAft>
              <a:buClr>
                <a:schemeClr val="accent2"/>
              </a:buClr>
              <a:buSzPts val="8000"/>
              <a:buNone/>
              <a:defRPr sz="8000">
                <a:solidFill>
                  <a:schemeClr val="accent2"/>
                </a:solidFill>
              </a:defRPr>
            </a:lvl1pPr>
            <a:lvl2pPr lvl="1" algn="ctr" rtl="0">
              <a:spcBef>
                <a:spcPts val="0"/>
              </a:spcBef>
              <a:spcAft>
                <a:spcPts val="0"/>
              </a:spcAft>
              <a:buClr>
                <a:schemeClr val="accent2"/>
              </a:buClr>
              <a:buSzPts val="8000"/>
              <a:buNone/>
              <a:defRPr sz="8000">
                <a:solidFill>
                  <a:schemeClr val="accent2"/>
                </a:solidFill>
              </a:defRPr>
            </a:lvl2pPr>
            <a:lvl3pPr lvl="2" algn="ctr" rtl="0">
              <a:spcBef>
                <a:spcPts val="0"/>
              </a:spcBef>
              <a:spcAft>
                <a:spcPts val="0"/>
              </a:spcAft>
              <a:buClr>
                <a:schemeClr val="accent2"/>
              </a:buClr>
              <a:buSzPts val="8000"/>
              <a:buNone/>
              <a:defRPr sz="8000">
                <a:solidFill>
                  <a:schemeClr val="accent2"/>
                </a:solidFill>
              </a:defRPr>
            </a:lvl3pPr>
            <a:lvl4pPr lvl="3" algn="ctr" rtl="0">
              <a:spcBef>
                <a:spcPts val="0"/>
              </a:spcBef>
              <a:spcAft>
                <a:spcPts val="0"/>
              </a:spcAft>
              <a:buClr>
                <a:schemeClr val="accent2"/>
              </a:buClr>
              <a:buSzPts val="8000"/>
              <a:buNone/>
              <a:defRPr sz="8000">
                <a:solidFill>
                  <a:schemeClr val="accent2"/>
                </a:solidFill>
              </a:defRPr>
            </a:lvl4pPr>
            <a:lvl5pPr lvl="4" algn="ctr" rtl="0">
              <a:spcBef>
                <a:spcPts val="0"/>
              </a:spcBef>
              <a:spcAft>
                <a:spcPts val="0"/>
              </a:spcAft>
              <a:buClr>
                <a:schemeClr val="accent2"/>
              </a:buClr>
              <a:buSzPts val="8000"/>
              <a:buNone/>
              <a:defRPr sz="8000">
                <a:solidFill>
                  <a:schemeClr val="accent2"/>
                </a:solidFill>
              </a:defRPr>
            </a:lvl5pPr>
            <a:lvl6pPr lvl="5" algn="ctr" rtl="0">
              <a:spcBef>
                <a:spcPts val="0"/>
              </a:spcBef>
              <a:spcAft>
                <a:spcPts val="0"/>
              </a:spcAft>
              <a:buClr>
                <a:schemeClr val="accent2"/>
              </a:buClr>
              <a:buSzPts val="8000"/>
              <a:buNone/>
              <a:defRPr sz="8000">
                <a:solidFill>
                  <a:schemeClr val="accent2"/>
                </a:solidFill>
              </a:defRPr>
            </a:lvl6pPr>
            <a:lvl7pPr lvl="6" algn="ctr" rtl="0">
              <a:spcBef>
                <a:spcPts val="0"/>
              </a:spcBef>
              <a:spcAft>
                <a:spcPts val="0"/>
              </a:spcAft>
              <a:buClr>
                <a:schemeClr val="accent2"/>
              </a:buClr>
              <a:buSzPts val="8000"/>
              <a:buNone/>
              <a:defRPr sz="8000">
                <a:solidFill>
                  <a:schemeClr val="accent2"/>
                </a:solidFill>
              </a:defRPr>
            </a:lvl7pPr>
            <a:lvl8pPr lvl="7" algn="ctr" rtl="0">
              <a:spcBef>
                <a:spcPts val="0"/>
              </a:spcBef>
              <a:spcAft>
                <a:spcPts val="0"/>
              </a:spcAft>
              <a:buClr>
                <a:schemeClr val="accent2"/>
              </a:buClr>
              <a:buSzPts val="8000"/>
              <a:buNone/>
              <a:defRPr sz="8000">
                <a:solidFill>
                  <a:schemeClr val="accent2"/>
                </a:solidFill>
              </a:defRPr>
            </a:lvl8pPr>
            <a:lvl9pPr lvl="8" algn="ctr" rtl="0">
              <a:spcBef>
                <a:spcPts val="0"/>
              </a:spcBef>
              <a:spcAft>
                <a:spcPts val="0"/>
              </a:spcAft>
              <a:buClr>
                <a:schemeClr val="accent2"/>
              </a:buClr>
              <a:buSzPts val="8000"/>
              <a:buNone/>
              <a:defRPr sz="8000">
                <a:solidFill>
                  <a:schemeClr val="accent2"/>
                </a:solidFill>
              </a:defRPr>
            </a:lvl9pPr>
          </a:lstStyle>
          <a:p>
            <a:r>
              <a:t>xx%</a:t>
            </a:r>
          </a:p>
        </p:txBody>
      </p:sp>
      <p:sp>
        <p:nvSpPr>
          <p:cNvPr id="1266" name="Google Shape;1266;p16"/>
          <p:cNvSpPr/>
          <p:nvPr/>
        </p:nvSpPr>
        <p:spPr>
          <a:xfrm rot="5400000">
            <a:off x="8206161" y="4187300"/>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6"/>
          <p:cNvSpPr/>
          <p:nvPr/>
        </p:nvSpPr>
        <p:spPr>
          <a:xfrm rot="-5400000">
            <a:off x="348812" y="41040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 name="Google Shape;1268;p16"/>
          <p:cNvGrpSpPr/>
          <p:nvPr/>
        </p:nvGrpSpPr>
        <p:grpSpPr>
          <a:xfrm rot="10800000">
            <a:off x="-11" y="931578"/>
            <a:ext cx="883262" cy="242091"/>
            <a:chOff x="2300350" y="2601250"/>
            <a:chExt cx="2275275" cy="623625"/>
          </a:xfrm>
        </p:grpSpPr>
        <p:sp>
          <p:nvSpPr>
            <p:cNvPr id="1269" name="Google Shape;1269;p16"/>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6"/>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6"/>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6"/>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6"/>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6"/>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16"/>
          <p:cNvGrpSpPr/>
          <p:nvPr/>
        </p:nvGrpSpPr>
        <p:grpSpPr>
          <a:xfrm rot="5400000">
            <a:off x="85100" y="1849625"/>
            <a:ext cx="98902" cy="553090"/>
            <a:chOff x="4898850" y="4820550"/>
            <a:chExt cx="98902" cy="553090"/>
          </a:xfrm>
        </p:grpSpPr>
        <p:sp>
          <p:nvSpPr>
            <p:cNvPr id="1276" name="Google Shape;1276;p16"/>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6"/>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6"/>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6"/>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6"/>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16"/>
          <p:cNvGrpSpPr/>
          <p:nvPr/>
        </p:nvGrpSpPr>
        <p:grpSpPr>
          <a:xfrm>
            <a:off x="-1414555" y="3058729"/>
            <a:ext cx="2297800" cy="347400"/>
            <a:chOff x="-1414555" y="3058729"/>
            <a:chExt cx="2297800" cy="347400"/>
          </a:xfrm>
        </p:grpSpPr>
        <p:sp>
          <p:nvSpPr>
            <p:cNvPr id="1282" name="Google Shape;1282;p16"/>
            <p:cNvSpPr/>
            <p:nvPr/>
          </p:nvSpPr>
          <p:spPr>
            <a:xfrm>
              <a:off x="-1414555" y="33380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6"/>
            <p:cNvSpPr/>
            <p:nvPr/>
          </p:nvSpPr>
          <p:spPr>
            <a:xfrm>
              <a:off x="-1111455" y="30587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 name="Google Shape;1284;p16"/>
          <p:cNvSpPr/>
          <p:nvPr/>
        </p:nvSpPr>
        <p:spPr>
          <a:xfrm rot="10800000">
            <a:off x="568018" y="3859064"/>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 name="Google Shape;1285;p16"/>
          <p:cNvGrpSpPr/>
          <p:nvPr/>
        </p:nvGrpSpPr>
        <p:grpSpPr>
          <a:xfrm rot="5400000">
            <a:off x="7927205" y="4153629"/>
            <a:ext cx="1823016" cy="296643"/>
            <a:chOff x="7857346" y="3902355"/>
            <a:chExt cx="1823016" cy="296643"/>
          </a:xfrm>
        </p:grpSpPr>
        <p:sp>
          <p:nvSpPr>
            <p:cNvPr id="1286" name="Google Shape;1286;p16"/>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6"/>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6"/>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6"/>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6"/>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6"/>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16"/>
          <p:cNvGrpSpPr/>
          <p:nvPr/>
        </p:nvGrpSpPr>
        <p:grpSpPr>
          <a:xfrm>
            <a:off x="2610895" y="-1455296"/>
            <a:ext cx="347400" cy="2297800"/>
            <a:chOff x="2610895" y="-1455296"/>
            <a:chExt cx="347400" cy="2297800"/>
          </a:xfrm>
        </p:grpSpPr>
        <p:sp>
          <p:nvSpPr>
            <p:cNvPr id="1293" name="Google Shape;1293;p16"/>
            <p:cNvSpPr/>
            <p:nvPr/>
          </p:nvSpPr>
          <p:spPr>
            <a:xfrm rot="5400000">
              <a:off x="1647595" y="-4919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6"/>
            <p:cNvSpPr/>
            <p:nvPr/>
          </p:nvSpPr>
          <p:spPr>
            <a:xfrm rot="5400000">
              <a:off x="1926895" y="-1888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 name="Google Shape;1295;p16"/>
          <p:cNvSpPr/>
          <p:nvPr/>
        </p:nvSpPr>
        <p:spPr>
          <a:xfrm rot="10800000" flipH="1">
            <a:off x="2358070" y="47660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6"/>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 name="Google Shape;1297;p16"/>
          <p:cNvGrpSpPr/>
          <p:nvPr/>
        </p:nvGrpSpPr>
        <p:grpSpPr>
          <a:xfrm>
            <a:off x="5373295" y="-112914"/>
            <a:ext cx="1520982" cy="302065"/>
            <a:chOff x="5642557" y="-150670"/>
            <a:chExt cx="1520982" cy="302065"/>
          </a:xfrm>
        </p:grpSpPr>
        <p:sp>
          <p:nvSpPr>
            <p:cNvPr id="1298" name="Google Shape;1298;p16"/>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6"/>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6"/>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6"/>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6"/>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6">
    <p:spTree>
      <p:nvGrpSpPr>
        <p:cNvPr id="1" name="Shape 1740"/>
        <p:cNvGrpSpPr/>
        <p:nvPr/>
      </p:nvGrpSpPr>
      <p:grpSpPr>
        <a:xfrm>
          <a:off x="0" y="0"/>
          <a:ext cx="0" cy="0"/>
          <a:chOff x="0" y="0"/>
          <a:chExt cx="0" cy="0"/>
        </a:xfrm>
      </p:grpSpPr>
      <p:grpSp>
        <p:nvGrpSpPr>
          <p:cNvPr id="1741" name="Google Shape;1741;p22"/>
          <p:cNvGrpSpPr/>
          <p:nvPr/>
        </p:nvGrpSpPr>
        <p:grpSpPr>
          <a:xfrm>
            <a:off x="-24" y="-27"/>
            <a:ext cx="9143711" cy="5143338"/>
            <a:chOff x="597550" y="708125"/>
            <a:chExt cx="6449225" cy="4193850"/>
          </a:xfrm>
        </p:grpSpPr>
        <p:sp>
          <p:nvSpPr>
            <p:cNvPr id="1742" name="Google Shape;1742;p22"/>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2"/>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2"/>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2"/>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2"/>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2"/>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2"/>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2"/>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2"/>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2"/>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2"/>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2"/>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2"/>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2"/>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2"/>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2"/>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2"/>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2"/>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2"/>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2"/>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2"/>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2"/>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2"/>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2"/>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2"/>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2"/>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2"/>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2"/>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2"/>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2"/>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2"/>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2"/>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2"/>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2"/>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2"/>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2"/>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2"/>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2"/>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chemeClr val="dk1">
                <a:alpha val="589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0" name="Google Shape;1780;p22"/>
          <p:cNvSpPr txBox="1">
            <a:spLocks noGrp="1"/>
          </p:cNvSpPr>
          <p:nvPr>
            <p:ph type="title"/>
          </p:nvPr>
        </p:nvSpPr>
        <p:spPr>
          <a:xfrm>
            <a:off x="2246574" y="1636039"/>
            <a:ext cx="2019300" cy="27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1" name="Google Shape;1781;p22"/>
          <p:cNvSpPr txBox="1">
            <a:spLocks noGrp="1"/>
          </p:cNvSpPr>
          <p:nvPr>
            <p:ph type="subTitle" idx="1"/>
          </p:nvPr>
        </p:nvSpPr>
        <p:spPr>
          <a:xfrm>
            <a:off x="2123424" y="2032039"/>
            <a:ext cx="2265600" cy="53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2" name="Google Shape;1782;p22"/>
          <p:cNvSpPr txBox="1">
            <a:spLocks noGrp="1"/>
          </p:cNvSpPr>
          <p:nvPr>
            <p:ph type="title" idx="2"/>
          </p:nvPr>
        </p:nvSpPr>
        <p:spPr>
          <a:xfrm>
            <a:off x="6172578" y="1636039"/>
            <a:ext cx="2019300" cy="27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3" name="Google Shape;1783;p22"/>
          <p:cNvSpPr txBox="1">
            <a:spLocks noGrp="1"/>
          </p:cNvSpPr>
          <p:nvPr>
            <p:ph type="subTitle" idx="3"/>
          </p:nvPr>
        </p:nvSpPr>
        <p:spPr>
          <a:xfrm>
            <a:off x="6049428" y="2032039"/>
            <a:ext cx="2265600" cy="53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4" name="Google Shape;1784;p22"/>
          <p:cNvSpPr txBox="1">
            <a:spLocks noGrp="1"/>
          </p:cNvSpPr>
          <p:nvPr>
            <p:ph type="title" idx="4"/>
          </p:nvPr>
        </p:nvSpPr>
        <p:spPr>
          <a:xfrm>
            <a:off x="2204274" y="3315400"/>
            <a:ext cx="2103900" cy="27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5" name="Google Shape;1785;p22"/>
          <p:cNvSpPr txBox="1">
            <a:spLocks noGrp="1"/>
          </p:cNvSpPr>
          <p:nvPr>
            <p:ph type="subTitle" idx="5"/>
          </p:nvPr>
        </p:nvSpPr>
        <p:spPr>
          <a:xfrm>
            <a:off x="2123424" y="3711400"/>
            <a:ext cx="2265600" cy="53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6" name="Google Shape;1786;p22"/>
          <p:cNvSpPr txBox="1">
            <a:spLocks noGrp="1"/>
          </p:cNvSpPr>
          <p:nvPr>
            <p:ph type="title" idx="6"/>
          </p:nvPr>
        </p:nvSpPr>
        <p:spPr>
          <a:xfrm>
            <a:off x="6172578" y="3315400"/>
            <a:ext cx="2019300" cy="27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7" name="Google Shape;1787;p22"/>
          <p:cNvSpPr txBox="1">
            <a:spLocks noGrp="1"/>
          </p:cNvSpPr>
          <p:nvPr>
            <p:ph type="subTitle" idx="7"/>
          </p:nvPr>
        </p:nvSpPr>
        <p:spPr>
          <a:xfrm>
            <a:off x="6049428" y="3711400"/>
            <a:ext cx="2265600" cy="53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8" name="Google Shape;1788;p22"/>
          <p:cNvSpPr/>
          <p:nvPr/>
        </p:nvSpPr>
        <p:spPr>
          <a:xfrm>
            <a:off x="7" y="-9920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9" name="Google Shape;1789;p22"/>
          <p:cNvGrpSpPr/>
          <p:nvPr/>
        </p:nvGrpSpPr>
        <p:grpSpPr>
          <a:xfrm>
            <a:off x="-500742" y="161244"/>
            <a:ext cx="1520982" cy="302065"/>
            <a:chOff x="5642557" y="-150670"/>
            <a:chExt cx="1520982" cy="302065"/>
          </a:xfrm>
        </p:grpSpPr>
        <p:sp>
          <p:nvSpPr>
            <p:cNvPr id="1790" name="Google Shape;1790;p22"/>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2"/>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2"/>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2"/>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2"/>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22"/>
          <p:cNvGrpSpPr/>
          <p:nvPr/>
        </p:nvGrpSpPr>
        <p:grpSpPr>
          <a:xfrm rot="5400000">
            <a:off x="85100" y="2002025"/>
            <a:ext cx="98902" cy="553090"/>
            <a:chOff x="4898850" y="4820550"/>
            <a:chExt cx="98902" cy="553090"/>
          </a:xfrm>
        </p:grpSpPr>
        <p:sp>
          <p:nvSpPr>
            <p:cNvPr id="1796" name="Google Shape;1796;p22"/>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2"/>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2"/>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2"/>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2"/>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22"/>
          <p:cNvGrpSpPr/>
          <p:nvPr/>
        </p:nvGrpSpPr>
        <p:grpSpPr>
          <a:xfrm flipH="1">
            <a:off x="5072421" y="4999731"/>
            <a:ext cx="1823016" cy="196994"/>
            <a:chOff x="7857346" y="4002005"/>
            <a:chExt cx="1823016" cy="196994"/>
          </a:xfrm>
        </p:grpSpPr>
        <p:sp>
          <p:nvSpPr>
            <p:cNvPr id="1802" name="Google Shape;1802;p22"/>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2"/>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2"/>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5" name="Google Shape;1805;p22"/>
          <p:cNvSpPr/>
          <p:nvPr/>
        </p:nvSpPr>
        <p:spPr>
          <a:xfrm rot="-5400000">
            <a:off x="348812" y="419572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 name="Google Shape;1806;p22"/>
          <p:cNvGrpSpPr/>
          <p:nvPr/>
        </p:nvGrpSpPr>
        <p:grpSpPr>
          <a:xfrm rot="5400000">
            <a:off x="9019112" y="1314150"/>
            <a:ext cx="98902" cy="553090"/>
            <a:chOff x="4898850" y="4820550"/>
            <a:chExt cx="98902" cy="553090"/>
          </a:xfrm>
        </p:grpSpPr>
        <p:sp>
          <p:nvSpPr>
            <p:cNvPr id="1807" name="Google Shape;1807;p22"/>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2"/>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2"/>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2"/>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2"/>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2" name="Google Shape;1812;p22"/>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22"/>
          <p:cNvGrpSpPr/>
          <p:nvPr/>
        </p:nvGrpSpPr>
        <p:grpSpPr>
          <a:xfrm>
            <a:off x="5072076" y="284994"/>
            <a:ext cx="1252897" cy="51000"/>
            <a:chOff x="2915381" y="4104819"/>
            <a:chExt cx="1252897" cy="51000"/>
          </a:xfrm>
        </p:grpSpPr>
        <p:sp>
          <p:nvSpPr>
            <p:cNvPr id="1814" name="Google Shape;1814;p22"/>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2"/>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2"/>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2"/>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2"/>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2"/>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2"/>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2"/>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2"/>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2"/>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2"/>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2"/>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2"/>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2"/>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22"/>
          <p:cNvGrpSpPr/>
          <p:nvPr/>
        </p:nvGrpSpPr>
        <p:grpSpPr>
          <a:xfrm>
            <a:off x="8557211" y="3859075"/>
            <a:ext cx="586800" cy="1523237"/>
            <a:chOff x="8557211" y="3859075"/>
            <a:chExt cx="586800" cy="1523237"/>
          </a:xfrm>
        </p:grpSpPr>
        <p:sp>
          <p:nvSpPr>
            <p:cNvPr id="1829" name="Google Shape;1829;p22"/>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 name="Google Shape;1830;p22"/>
            <p:cNvGrpSpPr/>
            <p:nvPr/>
          </p:nvGrpSpPr>
          <p:grpSpPr>
            <a:xfrm rot="5400000">
              <a:off x="8297605" y="4762340"/>
              <a:ext cx="1105976" cy="133969"/>
              <a:chOff x="8183182" y="663852"/>
              <a:chExt cx="1475028" cy="178673"/>
            </a:xfrm>
          </p:grpSpPr>
          <p:grpSp>
            <p:nvGrpSpPr>
              <p:cNvPr id="1831" name="Google Shape;1831;p22"/>
              <p:cNvGrpSpPr/>
              <p:nvPr/>
            </p:nvGrpSpPr>
            <p:grpSpPr>
              <a:xfrm>
                <a:off x="8183182" y="774425"/>
                <a:ext cx="1178025" cy="68100"/>
                <a:chOff x="2024450" y="204150"/>
                <a:chExt cx="1178025" cy="68100"/>
              </a:xfrm>
            </p:grpSpPr>
            <p:sp>
              <p:nvSpPr>
                <p:cNvPr id="1832" name="Google Shape;1832;p22"/>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2"/>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2"/>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2"/>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2"/>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2"/>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2"/>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2"/>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2"/>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2"/>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22"/>
              <p:cNvGrpSpPr/>
              <p:nvPr/>
            </p:nvGrpSpPr>
            <p:grpSpPr>
              <a:xfrm>
                <a:off x="8480185" y="663852"/>
                <a:ext cx="1178025" cy="68100"/>
                <a:chOff x="2024450" y="204150"/>
                <a:chExt cx="1178025" cy="68100"/>
              </a:xfrm>
            </p:grpSpPr>
            <p:sp>
              <p:nvSpPr>
                <p:cNvPr id="1843" name="Google Shape;1843;p22"/>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2"/>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2"/>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2"/>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2"/>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2"/>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2"/>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2"/>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2"/>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2"/>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853" name="Google Shape;1853;p22"/>
          <p:cNvSpPr txBox="1">
            <a:spLocks noGrp="1"/>
          </p:cNvSpPr>
          <p:nvPr>
            <p:ph type="title" idx="8"/>
          </p:nvPr>
        </p:nvSpPr>
        <p:spPr>
          <a:xfrm>
            <a:off x="713100" y="539400"/>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4"/>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3200"/>
              <a:buFont typeface="Exo"/>
              <a:buNone/>
              <a:defRPr sz="3200" b="1">
                <a:solidFill>
                  <a:schemeClr val="lt1"/>
                </a:solidFill>
                <a:latin typeface="Exo"/>
                <a:ea typeface="Exo"/>
                <a:cs typeface="Exo"/>
                <a:sym typeface="Exo"/>
              </a:defRPr>
            </a:lvl1pPr>
            <a:lvl2pPr lvl="1">
              <a:spcBef>
                <a:spcPts val="0"/>
              </a:spcBef>
              <a:spcAft>
                <a:spcPts val="0"/>
              </a:spcAft>
              <a:buClr>
                <a:schemeClr val="lt1"/>
              </a:buClr>
              <a:buSzPts val="3200"/>
              <a:buFont typeface="Exo"/>
              <a:buNone/>
              <a:defRPr sz="3200">
                <a:solidFill>
                  <a:schemeClr val="lt1"/>
                </a:solidFill>
                <a:latin typeface="Exo"/>
                <a:ea typeface="Exo"/>
                <a:cs typeface="Exo"/>
                <a:sym typeface="Exo"/>
              </a:defRPr>
            </a:lvl2pPr>
            <a:lvl3pPr lvl="2">
              <a:spcBef>
                <a:spcPts val="0"/>
              </a:spcBef>
              <a:spcAft>
                <a:spcPts val="0"/>
              </a:spcAft>
              <a:buClr>
                <a:schemeClr val="lt1"/>
              </a:buClr>
              <a:buSzPts val="3200"/>
              <a:buFont typeface="Exo"/>
              <a:buNone/>
              <a:defRPr sz="3200">
                <a:solidFill>
                  <a:schemeClr val="lt1"/>
                </a:solidFill>
                <a:latin typeface="Exo"/>
                <a:ea typeface="Exo"/>
                <a:cs typeface="Exo"/>
                <a:sym typeface="Exo"/>
              </a:defRPr>
            </a:lvl3pPr>
            <a:lvl4pPr lvl="3">
              <a:spcBef>
                <a:spcPts val="0"/>
              </a:spcBef>
              <a:spcAft>
                <a:spcPts val="0"/>
              </a:spcAft>
              <a:buClr>
                <a:schemeClr val="lt1"/>
              </a:buClr>
              <a:buSzPts val="3200"/>
              <a:buFont typeface="Exo"/>
              <a:buNone/>
              <a:defRPr sz="3200">
                <a:solidFill>
                  <a:schemeClr val="lt1"/>
                </a:solidFill>
                <a:latin typeface="Exo"/>
                <a:ea typeface="Exo"/>
                <a:cs typeface="Exo"/>
                <a:sym typeface="Exo"/>
              </a:defRPr>
            </a:lvl4pPr>
            <a:lvl5pPr lvl="4">
              <a:spcBef>
                <a:spcPts val="0"/>
              </a:spcBef>
              <a:spcAft>
                <a:spcPts val="0"/>
              </a:spcAft>
              <a:buClr>
                <a:schemeClr val="lt1"/>
              </a:buClr>
              <a:buSzPts val="3200"/>
              <a:buFont typeface="Exo"/>
              <a:buNone/>
              <a:defRPr sz="3200">
                <a:solidFill>
                  <a:schemeClr val="lt1"/>
                </a:solidFill>
                <a:latin typeface="Exo"/>
                <a:ea typeface="Exo"/>
                <a:cs typeface="Exo"/>
                <a:sym typeface="Exo"/>
              </a:defRPr>
            </a:lvl5pPr>
            <a:lvl6pPr lvl="5">
              <a:spcBef>
                <a:spcPts val="0"/>
              </a:spcBef>
              <a:spcAft>
                <a:spcPts val="0"/>
              </a:spcAft>
              <a:buClr>
                <a:schemeClr val="lt1"/>
              </a:buClr>
              <a:buSzPts val="3200"/>
              <a:buFont typeface="Exo"/>
              <a:buNone/>
              <a:defRPr sz="3200">
                <a:solidFill>
                  <a:schemeClr val="lt1"/>
                </a:solidFill>
                <a:latin typeface="Exo"/>
                <a:ea typeface="Exo"/>
                <a:cs typeface="Exo"/>
                <a:sym typeface="Exo"/>
              </a:defRPr>
            </a:lvl6pPr>
            <a:lvl7pPr lvl="6">
              <a:spcBef>
                <a:spcPts val="0"/>
              </a:spcBef>
              <a:spcAft>
                <a:spcPts val="0"/>
              </a:spcAft>
              <a:buClr>
                <a:schemeClr val="lt1"/>
              </a:buClr>
              <a:buSzPts val="3200"/>
              <a:buFont typeface="Exo"/>
              <a:buNone/>
              <a:defRPr sz="3200">
                <a:solidFill>
                  <a:schemeClr val="lt1"/>
                </a:solidFill>
                <a:latin typeface="Exo"/>
                <a:ea typeface="Exo"/>
                <a:cs typeface="Exo"/>
                <a:sym typeface="Exo"/>
              </a:defRPr>
            </a:lvl7pPr>
            <a:lvl8pPr lvl="7">
              <a:spcBef>
                <a:spcPts val="0"/>
              </a:spcBef>
              <a:spcAft>
                <a:spcPts val="0"/>
              </a:spcAft>
              <a:buClr>
                <a:schemeClr val="lt1"/>
              </a:buClr>
              <a:buSzPts val="3200"/>
              <a:buFont typeface="Exo"/>
              <a:buNone/>
              <a:defRPr sz="3200">
                <a:solidFill>
                  <a:schemeClr val="lt1"/>
                </a:solidFill>
                <a:latin typeface="Exo"/>
                <a:ea typeface="Exo"/>
                <a:cs typeface="Exo"/>
                <a:sym typeface="Exo"/>
              </a:defRPr>
            </a:lvl8pPr>
            <a:lvl9pPr lvl="8">
              <a:spcBef>
                <a:spcPts val="0"/>
              </a:spcBef>
              <a:spcAft>
                <a:spcPts val="0"/>
              </a:spcAft>
              <a:buClr>
                <a:schemeClr val="lt1"/>
              </a:buClr>
              <a:buSzPts val="3200"/>
              <a:buFont typeface="Exo"/>
              <a:buNone/>
              <a:defRPr sz="3200">
                <a:solidFill>
                  <a:schemeClr val="lt1"/>
                </a:solidFill>
                <a:latin typeface="Exo"/>
                <a:ea typeface="Exo"/>
                <a:cs typeface="Exo"/>
                <a:sym typeface="Exo"/>
              </a:defRPr>
            </a:lvl9pPr>
          </a:lstStyle>
          <a:p>
            <a:endParaRPr/>
          </a:p>
        </p:txBody>
      </p:sp>
      <p:sp>
        <p:nvSpPr>
          <p:cNvPr id="7" name="Google Shape;7;p1"/>
          <p:cNvSpPr txBox="1">
            <a:spLocks noGrp="1"/>
          </p:cNvSpPr>
          <p:nvPr>
            <p:ph type="body" idx="1"/>
          </p:nvPr>
        </p:nvSpPr>
        <p:spPr>
          <a:xfrm>
            <a:off x="713100" y="1187700"/>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1pPr>
            <a:lvl2pPr marL="914400" lvl="1"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2pPr>
            <a:lvl3pPr marL="1371600" lvl="2"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3pPr>
            <a:lvl4pPr marL="1828800" lvl="3"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4pPr>
            <a:lvl5pPr marL="2286000" lvl="4"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5pPr>
            <a:lvl6pPr marL="2743200" lvl="5"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6pPr>
            <a:lvl7pPr marL="3200400" lvl="6"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7pPr>
            <a:lvl8pPr marL="3657600" lvl="7"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8pPr>
            <a:lvl9pPr marL="4114800" lvl="8"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8" r:id="rId5"/>
    <p:sldLayoutId id="2147483659" r:id="rId6"/>
    <p:sldLayoutId id="2147483660" r:id="rId7"/>
    <p:sldLayoutId id="2147483662" r:id="rId8"/>
    <p:sldLayoutId id="2147483668" r:id="rId9"/>
    <p:sldLayoutId id="2147483674" r:id="rId10"/>
    <p:sldLayoutId id="2147483675" r:id="rId11"/>
    <p:sldLayoutId id="2147483679" r:id="rId12"/>
    <p:sldLayoutId id="2147483680" r:id="rId13"/>
  </p:sldLayoutIdLst>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0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0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1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24.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7.png"/><Relationship Id="rId4" Type="http://schemas.openxmlformats.org/officeDocument/2006/relationships/image" Target="../media/image16.png"/></Relationships>
</file>

<file path=ppt/slides/_rels/slide7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9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9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9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9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58"/>
        <p:cNvGrpSpPr/>
        <p:nvPr/>
      </p:nvGrpSpPr>
      <p:grpSpPr>
        <a:xfrm>
          <a:off x="0" y="0"/>
          <a:ext cx="0" cy="0"/>
          <a:chOff x="0" y="0"/>
          <a:chExt cx="0" cy="0"/>
        </a:xfrm>
      </p:grpSpPr>
      <p:sp>
        <p:nvSpPr>
          <p:cNvPr id="2659" name="Google Shape;2659;p33"/>
          <p:cNvSpPr/>
          <p:nvPr/>
        </p:nvSpPr>
        <p:spPr>
          <a:xfrm>
            <a:off x="2130750" y="3329973"/>
            <a:ext cx="4882500" cy="3999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0" name="Google Shape;2660;p33"/>
          <p:cNvSpPr txBox="1">
            <a:spLocks noGrp="1"/>
          </p:cNvSpPr>
          <p:nvPr>
            <p:ph type="subTitle" idx="1"/>
          </p:nvPr>
        </p:nvSpPr>
        <p:spPr>
          <a:xfrm>
            <a:off x="2298150" y="3376773"/>
            <a:ext cx="4547700" cy="3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Infra-estrutura</a:t>
            </a:r>
            <a:r>
              <a:rPr lang="en-GB" dirty="0"/>
              <a:t> de uma rede </a:t>
            </a:r>
            <a:r>
              <a:rPr lang="pt-PT" dirty="0"/>
              <a:t>corporativa </a:t>
            </a:r>
            <a:endParaRPr dirty="0"/>
          </a:p>
        </p:txBody>
      </p:sp>
      <p:grpSp>
        <p:nvGrpSpPr>
          <p:cNvPr id="2661" name="Google Shape;2661;p33"/>
          <p:cNvGrpSpPr/>
          <p:nvPr/>
        </p:nvGrpSpPr>
        <p:grpSpPr>
          <a:xfrm rot="10800000">
            <a:off x="2130739" y="4336003"/>
            <a:ext cx="883262" cy="242091"/>
            <a:chOff x="2300350" y="2601250"/>
            <a:chExt cx="2275275" cy="623625"/>
          </a:xfrm>
        </p:grpSpPr>
        <p:sp>
          <p:nvSpPr>
            <p:cNvPr id="2662" name="Google Shape;2662;p33"/>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3"/>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3"/>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3"/>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3"/>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3"/>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 name="Google Shape;2668;p33"/>
          <p:cNvGrpSpPr/>
          <p:nvPr/>
        </p:nvGrpSpPr>
        <p:grpSpPr>
          <a:xfrm rot="-5400000" flipH="1">
            <a:off x="3660496" y="4881980"/>
            <a:ext cx="1823016" cy="296643"/>
            <a:chOff x="7857346" y="3902355"/>
            <a:chExt cx="1823016" cy="296643"/>
          </a:xfrm>
        </p:grpSpPr>
        <p:sp>
          <p:nvSpPr>
            <p:cNvPr id="2669" name="Google Shape;2669;p33"/>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3"/>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3"/>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3"/>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3"/>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3"/>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33"/>
          <p:cNvGrpSpPr/>
          <p:nvPr/>
        </p:nvGrpSpPr>
        <p:grpSpPr>
          <a:xfrm rot="5400000">
            <a:off x="2421400" y="552075"/>
            <a:ext cx="98902" cy="553090"/>
            <a:chOff x="4898850" y="4820550"/>
            <a:chExt cx="98902" cy="553090"/>
          </a:xfrm>
        </p:grpSpPr>
        <p:sp>
          <p:nvSpPr>
            <p:cNvPr id="2676" name="Google Shape;2676;p33"/>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3"/>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3"/>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3"/>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3"/>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33"/>
          <p:cNvGrpSpPr/>
          <p:nvPr/>
        </p:nvGrpSpPr>
        <p:grpSpPr>
          <a:xfrm>
            <a:off x="5447301" y="4536119"/>
            <a:ext cx="1252897" cy="51000"/>
            <a:chOff x="2915381" y="4104819"/>
            <a:chExt cx="1252897" cy="51000"/>
          </a:xfrm>
        </p:grpSpPr>
        <p:sp>
          <p:nvSpPr>
            <p:cNvPr id="2705" name="Google Shape;2705;p33"/>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3"/>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3"/>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3"/>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3"/>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3"/>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3"/>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3"/>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3"/>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3"/>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3"/>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3"/>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3"/>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3"/>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9" name="Google Shape;2719;p33"/>
          <p:cNvSpPr txBox="1">
            <a:spLocks noGrp="1"/>
          </p:cNvSpPr>
          <p:nvPr>
            <p:ph type="ctrTitle"/>
          </p:nvPr>
        </p:nvSpPr>
        <p:spPr>
          <a:xfrm>
            <a:off x="1317600" y="1193625"/>
            <a:ext cx="6508800" cy="172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800" dirty="0">
                <a:solidFill>
                  <a:schemeClr val="accent2"/>
                </a:solidFill>
              </a:rPr>
              <a:t>KALI LINUX </a:t>
            </a:r>
            <a:r>
              <a:rPr lang="en" sz="5000" dirty="0"/>
              <a:t>VULNERABILIDADES</a:t>
            </a:r>
            <a:endParaRPr sz="5000" dirty="0"/>
          </a:p>
        </p:txBody>
      </p:sp>
      <p:pic>
        <p:nvPicPr>
          <p:cNvPr id="3" name="Picture 2">
            <a:extLst>
              <a:ext uri="{FF2B5EF4-FFF2-40B4-BE49-F238E27FC236}">
                <a16:creationId xmlns:a16="http://schemas.microsoft.com/office/drawing/2014/main" id="{375E8A53-74B4-ED98-39A7-E988FE6DF758}"/>
              </a:ext>
            </a:extLst>
          </p:cNvPr>
          <p:cNvPicPr>
            <a:picLocks noChangeAspect="1"/>
          </p:cNvPicPr>
          <p:nvPr/>
        </p:nvPicPr>
        <p:blipFill>
          <a:blip r:embed="rId3"/>
          <a:stretch>
            <a:fillRect/>
          </a:stretch>
        </p:blipFill>
        <p:spPr>
          <a:xfrm>
            <a:off x="4087368" y="0"/>
            <a:ext cx="624663" cy="746501"/>
          </a:xfrm>
          <a:prstGeom prst="rect">
            <a:avLst/>
          </a:prstGeom>
        </p:spPr>
      </p:pic>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15"/>
        <p:cNvGrpSpPr/>
        <p:nvPr/>
      </p:nvGrpSpPr>
      <p:grpSpPr>
        <a:xfrm>
          <a:off x="0" y="0"/>
          <a:ext cx="0" cy="0"/>
          <a:chOff x="0" y="0"/>
          <a:chExt cx="0" cy="0"/>
        </a:xfrm>
      </p:grpSpPr>
      <p:sp>
        <p:nvSpPr>
          <p:cNvPr id="3516" name="Google Shape;3516;p50"/>
          <p:cNvSpPr/>
          <p:nvPr/>
        </p:nvSpPr>
        <p:spPr>
          <a:xfrm>
            <a:off x="3701400" y="3393675"/>
            <a:ext cx="4729500" cy="4380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0"/>
          <p:cNvSpPr txBox="1">
            <a:spLocks noGrp="1"/>
          </p:cNvSpPr>
          <p:nvPr>
            <p:ph type="title"/>
          </p:nvPr>
        </p:nvSpPr>
        <p:spPr>
          <a:xfrm>
            <a:off x="713100" y="2405675"/>
            <a:ext cx="75834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DESENVOL</a:t>
            </a:r>
            <a:r>
              <a:rPr lang="en" dirty="0">
                <a:solidFill>
                  <a:schemeClr val="accent2"/>
                </a:solidFill>
              </a:rPr>
              <a:t>VIMENTO</a:t>
            </a:r>
            <a:endParaRPr dirty="0">
              <a:solidFill>
                <a:schemeClr val="accent2"/>
              </a:solidFill>
            </a:endParaRPr>
          </a:p>
        </p:txBody>
      </p:sp>
      <p:sp>
        <p:nvSpPr>
          <p:cNvPr id="3518" name="Google Shape;3518;p50"/>
          <p:cNvSpPr txBox="1">
            <a:spLocks noGrp="1"/>
          </p:cNvSpPr>
          <p:nvPr>
            <p:ph type="subTitle" idx="1"/>
          </p:nvPr>
        </p:nvSpPr>
        <p:spPr>
          <a:xfrm>
            <a:off x="3567000" y="3415875"/>
            <a:ext cx="47295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a:t>
            </a:r>
            <a:endParaRPr dirty="0"/>
          </a:p>
        </p:txBody>
      </p:sp>
      <p:sp>
        <p:nvSpPr>
          <p:cNvPr id="3519" name="Google Shape;3519;p50"/>
          <p:cNvSpPr txBox="1">
            <a:spLocks noGrp="1"/>
          </p:cNvSpPr>
          <p:nvPr>
            <p:ph type="title" idx="2"/>
          </p:nvPr>
        </p:nvSpPr>
        <p:spPr>
          <a:xfrm>
            <a:off x="5961000" y="1484975"/>
            <a:ext cx="2335500" cy="920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grpSp>
        <p:nvGrpSpPr>
          <p:cNvPr id="3520" name="Google Shape;3520;p50"/>
          <p:cNvGrpSpPr/>
          <p:nvPr/>
        </p:nvGrpSpPr>
        <p:grpSpPr>
          <a:xfrm flipH="1">
            <a:off x="1974727" y="3700403"/>
            <a:ext cx="883262" cy="242091"/>
            <a:chOff x="2300350" y="2601250"/>
            <a:chExt cx="2275275" cy="623625"/>
          </a:xfrm>
        </p:grpSpPr>
        <p:sp>
          <p:nvSpPr>
            <p:cNvPr id="3521" name="Google Shape;3521;p50"/>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0"/>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0"/>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0"/>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0"/>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0"/>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50"/>
          <p:cNvGrpSpPr/>
          <p:nvPr/>
        </p:nvGrpSpPr>
        <p:grpSpPr>
          <a:xfrm rot="5400000">
            <a:off x="2372875" y="1324825"/>
            <a:ext cx="98902" cy="553090"/>
            <a:chOff x="4898850" y="4820550"/>
            <a:chExt cx="98902" cy="553090"/>
          </a:xfrm>
        </p:grpSpPr>
        <p:sp>
          <p:nvSpPr>
            <p:cNvPr id="3528" name="Google Shape;3528;p50"/>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0"/>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0"/>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0"/>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0"/>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50"/>
          <p:cNvGrpSpPr/>
          <p:nvPr/>
        </p:nvGrpSpPr>
        <p:grpSpPr>
          <a:xfrm>
            <a:off x="4886167" y="996591"/>
            <a:ext cx="1105976" cy="133969"/>
            <a:chOff x="8183182" y="663852"/>
            <a:chExt cx="1475028" cy="178673"/>
          </a:xfrm>
        </p:grpSpPr>
        <p:grpSp>
          <p:nvGrpSpPr>
            <p:cNvPr id="3534" name="Google Shape;3534;p50"/>
            <p:cNvGrpSpPr/>
            <p:nvPr/>
          </p:nvGrpSpPr>
          <p:grpSpPr>
            <a:xfrm>
              <a:off x="8183182" y="774425"/>
              <a:ext cx="1178025" cy="68100"/>
              <a:chOff x="2024450" y="204150"/>
              <a:chExt cx="1178025" cy="68100"/>
            </a:xfrm>
          </p:grpSpPr>
          <p:sp>
            <p:nvSpPr>
              <p:cNvPr id="3535" name="Google Shape;3535;p50"/>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0"/>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0"/>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0"/>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0"/>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0"/>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0"/>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0"/>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0"/>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0"/>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0"/>
            <p:cNvGrpSpPr/>
            <p:nvPr/>
          </p:nvGrpSpPr>
          <p:grpSpPr>
            <a:xfrm>
              <a:off x="8480185" y="663852"/>
              <a:ext cx="1178025" cy="68100"/>
              <a:chOff x="2024450" y="204150"/>
              <a:chExt cx="1178025" cy="68100"/>
            </a:xfrm>
          </p:grpSpPr>
          <p:sp>
            <p:nvSpPr>
              <p:cNvPr id="3546" name="Google Shape;3546;p50"/>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0"/>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0"/>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0"/>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0"/>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0"/>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0"/>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0"/>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0"/>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0"/>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56" name="Google Shape;3556;p50"/>
          <p:cNvGrpSpPr/>
          <p:nvPr/>
        </p:nvGrpSpPr>
        <p:grpSpPr>
          <a:xfrm>
            <a:off x="5447301" y="4536119"/>
            <a:ext cx="1252897" cy="51000"/>
            <a:chOff x="2915381" y="4104819"/>
            <a:chExt cx="1252897" cy="51000"/>
          </a:xfrm>
        </p:grpSpPr>
        <p:sp>
          <p:nvSpPr>
            <p:cNvPr id="3557" name="Google Shape;3557;p50"/>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0"/>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0"/>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0"/>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0"/>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0"/>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0"/>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0"/>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0"/>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0"/>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0"/>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0"/>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0"/>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0"/>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1" name="Google Shape;3571;p50"/>
          <p:cNvGrpSpPr/>
          <p:nvPr/>
        </p:nvGrpSpPr>
        <p:grpSpPr>
          <a:xfrm rot="10800000">
            <a:off x="3913164" y="1623828"/>
            <a:ext cx="883262" cy="242091"/>
            <a:chOff x="2300350" y="2601250"/>
            <a:chExt cx="2275275" cy="623625"/>
          </a:xfrm>
        </p:grpSpPr>
        <p:sp>
          <p:nvSpPr>
            <p:cNvPr id="3572" name="Google Shape;3572;p50"/>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0"/>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0"/>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0"/>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0"/>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0"/>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74ED8E-AF00-E881-CAAC-F72DB770A8A9}"/>
              </a:ext>
            </a:extLst>
          </p:cNvPr>
          <p:cNvPicPr>
            <a:picLocks noChangeAspect="1"/>
          </p:cNvPicPr>
          <p:nvPr/>
        </p:nvPicPr>
        <p:blipFill>
          <a:blip r:embed="rId2"/>
          <a:stretch>
            <a:fillRect/>
          </a:stretch>
        </p:blipFill>
        <p:spPr>
          <a:xfrm>
            <a:off x="797677" y="930740"/>
            <a:ext cx="7548646" cy="3282020"/>
          </a:xfrm>
          <a:prstGeom prst="rect">
            <a:avLst/>
          </a:prstGeom>
        </p:spPr>
      </p:pic>
    </p:spTree>
    <p:extLst>
      <p:ext uri="{BB962C8B-B14F-4D97-AF65-F5344CB8AC3E}">
        <p14:creationId xmlns:p14="http://schemas.microsoft.com/office/powerpoint/2010/main" val="186024880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a:t>Metasploit</a:t>
            </a:r>
            <a:br>
              <a:rPr lang="pt-PT" dirty="0"/>
            </a:br>
            <a:r>
              <a:rPr lang="pt-PT" dirty="0"/>
              <a:t>Framework</a:t>
            </a:r>
          </a:p>
        </p:txBody>
      </p:sp>
    </p:spTree>
    <p:extLst>
      <p:ext uri="{BB962C8B-B14F-4D97-AF65-F5344CB8AC3E}">
        <p14:creationId xmlns:p14="http://schemas.microsoft.com/office/powerpoint/2010/main" val="316509698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Metasploit</a:t>
            </a:r>
            <a:r>
              <a:rPr lang="pt-PT" dirty="0"/>
              <a:t> Framework</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343655"/>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a:t>
            </a:r>
            <a:r>
              <a:rPr lang="pt-PT" sz="2000" dirty="0" err="1">
                <a:solidFill>
                  <a:schemeClr val="bg1"/>
                </a:solidFill>
              </a:rPr>
              <a:t>Metasploit</a:t>
            </a:r>
            <a:r>
              <a:rPr lang="pt-PT" sz="2000" dirty="0">
                <a:solidFill>
                  <a:schemeClr val="bg1"/>
                </a:solidFill>
              </a:rPr>
              <a:t> Framework (MSF) é uma plataforma de exploração de vulnerabilidades e testes de penetração de código aberto e multiplataforma, projectada para auxiliar na identificação, exploração e pós-exploração de vulnerabilidades em sistemas de informação.</a:t>
            </a:r>
          </a:p>
        </p:txBody>
      </p:sp>
    </p:spTree>
    <p:extLst>
      <p:ext uri="{BB962C8B-B14F-4D97-AF65-F5344CB8AC3E}">
        <p14:creationId xmlns:p14="http://schemas.microsoft.com/office/powerpoint/2010/main" val="60014395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Metasploit</a:t>
            </a:r>
            <a:r>
              <a:rPr lang="pt-PT" dirty="0"/>
              <a:t> Framework</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805320"/>
          </a:xfrm>
          <a:prstGeom prst="rect">
            <a:avLst/>
          </a:prstGeom>
          <a:noFill/>
        </p:spPr>
        <p:txBody>
          <a:bodyPr wrap="square" rtlCol="0">
            <a:spAutoFit/>
          </a:bodyPr>
          <a:lstStyle/>
          <a:p>
            <a:pPr marL="342900" indent="-342900" algn="just">
              <a:lnSpc>
                <a:spcPct val="150000"/>
              </a:lnSpc>
              <a:buClr>
                <a:schemeClr val="accent2"/>
              </a:buClr>
              <a:buFont typeface="Arial" panose="020B0604020202020204" pitchFamily="34" charset="0"/>
              <a:buChar char="•"/>
            </a:pPr>
            <a:r>
              <a:rPr lang="pt-PT" sz="2000" dirty="0">
                <a:solidFill>
                  <a:schemeClr val="bg1"/>
                </a:solidFill>
                <a:highlight>
                  <a:srgbClr val="000080"/>
                </a:highlight>
              </a:rPr>
              <a:t>Testes de penetração</a:t>
            </a:r>
            <a:r>
              <a:rPr lang="pt-PT" sz="2000" dirty="0">
                <a:solidFill>
                  <a:schemeClr val="bg1"/>
                </a:solidFill>
              </a:rPr>
              <a:t>: O MSF é uma ferramenta essencial para realizar testes de penetração completos e abrangentes em sistemas de informação.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highlight>
                  <a:srgbClr val="000080"/>
                </a:highlight>
              </a:rPr>
              <a:t>Exploração de vulnerabilidades</a:t>
            </a:r>
            <a:r>
              <a:rPr lang="pt-PT" sz="2000" dirty="0">
                <a:solidFill>
                  <a:schemeClr val="bg1"/>
                </a:solidFill>
              </a:rPr>
              <a:t>: O MSF fornece uma ampla gama de </a:t>
            </a:r>
            <a:r>
              <a:rPr lang="pt-PT" sz="2000" dirty="0" err="1">
                <a:solidFill>
                  <a:schemeClr val="bg1"/>
                </a:solidFill>
              </a:rPr>
              <a:t>exploits</a:t>
            </a:r>
            <a:r>
              <a:rPr lang="pt-PT" sz="2000" dirty="0">
                <a:solidFill>
                  <a:schemeClr val="bg1"/>
                </a:solidFill>
              </a:rPr>
              <a:t> para explorar vulnerabilidades conhecidas em sistemas operacionais, aplicativos e serviços.</a:t>
            </a:r>
          </a:p>
        </p:txBody>
      </p:sp>
    </p:spTree>
    <p:extLst>
      <p:ext uri="{BB962C8B-B14F-4D97-AF65-F5344CB8AC3E}">
        <p14:creationId xmlns:p14="http://schemas.microsoft.com/office/powerpoint/2010/main" val="67446909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Metasploit</a:t>
            </a:r>
            <a:r>
              <a:rPr lang="pt-PT" dirty="0"/>
              <a:t> Framework</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728649"/>
          </a:xfrm>
          <a:prstGeom prst="rect">
            <a:avLst/>
          </a:prstGeom>
          <a:noFill/>
        </p:spPr>
        <p:txBody>
          <a:bodyPr wrap="square" rtlCol="0">
            <a:spAutoFit/>
          </a:bodyPr>
          <a:lstStyle/>
          <a:p>
            <a:pPr marL="342900" indent="-342900" algn="just">
              <a:lnSpc>
                <a:spcPct val="150000"/>
              </a:lnSpc>
              <a:buClr>
                <a:schemeClr val="accent2"/>
              </a:buClr>
              <a:buFont typeface="Arial" panose="020B0604020202020204" pitchFamily="34" charset="0"/>
              <a:buChar char="•"/>
            </a:pPr>
            <a:r>
              <a:rPr lang="pt-PT" sz="2000" dirty="0">
                <a:solidFill>
                  <a:schemeClr val="bg1"/>
                </a:solidFill>
                <a:highlight>
                  <a:srgbClr val="000080"/>
                </a:highlight>
              </a:rPr>
              <a:t>Desenvolvimento de </a:t>
            </a:r>
            <a:r>
              <a:rPr lang="pt-PT" sz="2000" dirty="0" err="1">
                <a:solidFill>
                  <a:schemeClr val="bg1"/>
                </a:solidFill>
                <a:highlight>
                  <a:srgbClr val="000080"/>
                </a:highlight>
              </a:rPr>
              <a:t>exploits</a:t>
            </a:r>
            <a:r>
              <a:rPr lang="pt-PT" sz="2000" dirty="0">
                <a:solidFill>
                  <a:schemeClr val="bg1"/>
                </a:solidFill>
              </a:rPr>
              <a:t>: O MSF pode ser usado para desenvolver </a:t>
            </a:r>
            <a:r>
              <a:rPr lang="pt-PT" sz="2000" dirty="0" err="1">
                <a:solidFill>
                  <a:schemeClr val="bg1"/>
                </a:solidFill>
              </a:rPr>
              <a:t>exploits</a:t>
            </a:r>
            <a:r>
              <a:rPr lang="pt-PT" sz="2000" dirty="0">
                <a:solidFill>
                  <a:schemeClr val="bg1"/>
                </a:solidFill>
              </a:rPr>
              <a:t> personalizados para explorar novas vulnerabilidades.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highlight>
                  <a:srgbClr val="000080"/>
                </a:highlight>
              </a:rPr>
              <a:t>Análise de </a:t>
            </a:r>
            <a:r>
              <a:rPr lang="pt-PT" sz="2000" dirty="0" err="1">
                <a:solidFill>
                  <a:schemeClr val="bg1"/>
                </a:solidFill>
                <a:highlight>
                  <a:srgbClr val="000080"/>
                </a:highlight>
              </a:rPr>
              <a:t>malware</a:t>
            </a:r>
            <a:r>
              <a:rPr lang="pt-PT" sz="2000" dirty="0">
                <a:solidFill>
                  <a:schemeClr val="bg1"/>
                </a:solidFill>
              </a:rPr>
              <a:t>: O MSF pode ser usado para analisar </a:t>
            </a:r>
            <a:r>
              <a:rPr lang="pt-PT" sz="2000" dirty="0" err="1">
                <a:solidFill>
                  <a:schemeClr val="bg1"/>
                </a:solidFill>
              </a:rPr>
              <a:t>malware</a:t>
            </a:r>
            <a:r>
              <a:rPr lang="pt-PT" sz="2000" dirty="0">
                <a:solidFill>
                  <a:schemeClr val="bg1"/>
                </a:solidFill>
              </a:rPr>
              <a:t> e identificar </a:t>
            </a:r>
            <a:r>
              <a:rPr lang="pt-PT" sz="2000" dirty="0" err="1">
                <a:solidFill>
                  <a:schemeClr val="bg1"/>
                </a:solidFill>
              </a:rPr>
              <a:t>exploits</a:t>
            </a:r>
            <a:r>
              <a:rPr lang="pt-PT" sz="2000" dirty="0">
                <a:solidFill>
                  <a:schemeClr val="bg1"/>
                </a:solidFill>
              </a:rPr>
              <a:t> que podem ser usados para removê-lo.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highlight>
                  <a:srgbClr val="000080"/>
                </a:highlight>
              </a:rPr>
              <a:t>Pesquisa de segurança</a:t>
            </a:r>
            <a:r>
              <a:rPr lang="pt-PT" sz="2000" dirty="0">
                <a:solidFill>
                  <a:schemeClr val="bg1"/>
                </a:solidFill>
              </a:rPr>
              <a:t>: O MSF pode ser usado para pesquisar novas vulnerabilidades e desenvolver técnicas de exploração.</a:t>
            </a:r>
          </a:p>
        </p:txBody>
      </p:sp>
    </p:spTree>
    <p:extLst>
      <p:ext uri="{BB962C8B-B14F-4D97-AF65-F5344CB8AC3E}">
        <p14:creationId xmlns:p14="http://schemas.microsoft.com/office/powerpoint/2010/main" val="393131347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7D24F8-60F0-24BD-94D1-69FE8F904879}"/>
              </a:ext>
            </a:extLst>
          </p:cNvPr>
          <p:cNvPicPr>
            <a:picLocks noChangeAspect="1"/>
          </p:cNvPicPr>
          <p:nvPr/>
        </p:nvPicPr>
        <p:blipFill>
          <a:blip r:embed="rId3"/>
          <a:stretch>
            <a:fillRect/>
          </a:stretch>
        </p:blipFill>
        <p:spPr>
          <a:xfrm>
            <a:off x="439991" y="1610719"/>
            <a:ext cx="8264018" cy="1922062"/>
          </a:xfrm>
          <a:prstGeom prst="rect">
            <a:avLst/>
          </a:prstGeom>
        </p:spPr>
      </p:pic>
    </p:spTree>
    <p:extLst>
      <p:ext uri="{BB962C8B-B14F-4D97-AF65-F5344CB8AC3E}">
        <p14:creationId xmlns:p14="http://schemas.microsoft.com/office/powerpoint/2010/main" val="255201185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39096E-9654-EEED-9578-89745BD1082C}"/>
              </a:ext>
            </a:extLst>
          </p:cNvPr>
          <p:cNvPicPr>
            <a:picLocks noChangeAspect="1"/>
          </p:cNvPicPr>
          <p:nvPr/>
        </p:nvPicPr>
        <p:blipFill>
          <a:blip r:embed="rId2"/>
          <a:stretch>
            <a:fillRect/>
          </a:stretch>
        </p:blipFill>
        <p:spPr>
          <a:xfrm>
            <a:off x="1540673" y="231387"/>
            <a:ext cx="6062653" cy="4680725"/>
          </a:xfrm>
          <a:prstGeom prst="rect">
            <a:avLst/>
          </a:prstGeom>
        </p:spPr>
      </p:pic>
    </p:spTree>
    <p:extLst>
      <p:ext uri="{BB962C8B-B14F-4D97-AF65-F5344CB8AC3E}">
        <p14:creationId xmlns:p14="http://schemas.microsoft.com/office/powerpoint/2010/main" val="274852344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EEE0F0-4BD7-D194-8C2D-58AAD0EED4BF}"/>
              </a:ext>
            </a:extLst>
          </p:cNvPr>
          <p:cNvPicPr>
            <a:picLocks noChangeAspect="1"/>
          </p:cNvPicPr>
          <p:nvPr/>
        </p:nvPicPr>
        <p:blipFill>
          <a:blip r:embed="rId2"/>
          <a:stretch>
            <a:fillRect/>
          </a:stretch>
        </p:blipFill>
        <p:spPr>
          <a:xfrm>
            <a:off x="1528226" y="206579"/>
            <a:ext cx="6087547" cy="4730342"/>
          </a:xfrm>
          <a:prstGeom prst="rect">
            <a:avLst/>
          </a:prstGeom>
        </p:spPr>
      </p:pic>
    </p:spTree>
    <p:extLst>
      <p:ext uri="{BB962C8B-B14F-4D97-AF65-F5344CB8AC3E}">
        <p14:creationId xmlns:p14="http://schemas.microsoft.com/office/powerpoint/2010/main" val="229213445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a:t>Nmap</a:t>
            </a:r>
          </a:p>
        </p:txBody>
      </p:sp>
    </p:spTree>
    <p:extLst>
      <p:ext uri="{BB962C8B-B14F-4D97-AF65-F5344CB8AC3E}">
        <p14:creationId xmlns:p14="http://schemas.microsoft.com/office/powerpoint/2010/main" val="246244988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Nmap</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805320"/>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a:t>
            </a:r>
            <a:r>
              <a:rPr lang="pt-PT" sz="2000" dirty="0" err="1">
                <a:solidFill>
                  <a:schemeClr val="bg1"/>
                </a:solidFill>
              </a:rPr>
              <a:t>Nmap</a:t>
            </a:r>
            <a:r>
              <a:rPr lang="pt-PT" sz="2000" dirty="0">
                <a:solidFill>
                  <a:schemeClr val="bg1"/>
                </a:solidFill>
              </a:rPr>
              <a:t> (Network </a:t>
            </a:r>
            <a:r>
              <a:rPr lang="pt-PT" sz="2000" dirty="0" err="1">
                <a:solidFill>
                  <a:schemeClr val="bg1"/>
                </a:solidFill>
              </a:rPr>
              <a:t>Mapper</a:t>
            </a:r>
            <a:r>
              <a:rPr lang="pt-PT" sz="2000" dirty="0">
                <a:solidFill>
                  <a:schemeClr val="bg1"/>
                </a:solidFill>
              </a:rPr>
              <a:t>) é uma ferramenta de </a:t>
            </a:r>
            <a:r>
              <a:rPr lang="pt-PT" sz="2000" dirty="0">
                <a:solidFill>
                  <a:schemeClr val="bg1"/>
                </a:solidFill>
                <a:highlight>
                  <a:srgbClr val="0000FF"/>
                </a:highlight>
              </a:rPr>
              <a:t>varredura de rede</a:t>
            </a:r>
            <a:r>
              <a:rPr lang="pt-PT" sz="2000" dirty="0">
                <a:solidFill>
                  <a:schemeClr val="bg1"/>
                </a:solidFill>
              </a:rPr>
              <a:t> gratuita e de código aberto projectada para auxiliar na descoberta de </a:t>
            </a:r>
            <a:r>
              <a:rPr lang="pt-PT" sz="2000" dirty="0" err="1">
                <a:solidFill>
                  <a:schemeClr val="bg1"/>
                </a:solidFill>
                <a:highlight>
                  <a:srgbClr val="008080"/>
                </a:highlight>
              </a:rPr>
              <a:t>hosts</a:t>
            </a:r>
            <a:r>
              <a:rPr lang="pt-PT" sz="2000" dirty="0">
                <a:solidFill>
                  <a:schemeClr val="bg1"/>
                </a:solidFill>
              </a:rPr>
              <a:t> e </a:t>
            </a:r>
            <a:r>
              <a:rPr lang="pt-PT" sz="2000" dirty="0">
                <a:solidFill>
                  <a:schemeClr val="bg1"/>
                </a:solidFill>
                <a:highlight>
                  <a:srgbClr val="008080"/>
                </a:highlight>
              </a:rPr>
              <a:t>serviços</a:t>
            </a:r>
            <a:r>
              <a:rPr lang="pt-PT" sz="2000" dirty="0">
                <a:solidFill>
                  <a:schemeClr val="bg1"/>
                </a:solidFill>
              </a:rPr>
              <a:t> em uma rede de computadores. Ele é amplamente utilizado por administradores de rede, profissionais de segurança da informação e hackers para uma variedade de propósitos.</a:t>
            </a:r>
          </a:p>
        </p:txBody>
      </p:sp>
    </p:spTree>
    <p:extLst>
      <p:ext uri="{BB962C8B-B14F-4D97-AF65-F5344CB8AC3E}">
        <p14:creationId xmlns:p14="http://schemas.microsoft.com/office/powerpoint/2010/main" val="191371144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942EB7-A5AA-D794-B870-CBC1EBC06822}"/>
              </a:ext>
            </a:extLst>
          </p:cNvPr>
          <p:cNvSpPr>
            <a:spLocks noGrp="1"/>
          </p:cNvSpPr>
          <p:nvPr>
            <p:ph type="title"/>
          </p:nvPr>
        </p:nvSpPr>
        <p:spPr>
          <a:xfrm>
            <a:off x="713100" y="2650779"/>
            <a:ext cx="7717800" cy="841800"/>
          </a:xfrm>
        </p:spPr>
        <p:txBody>
          <a:bodyPr/>
          <a:lstStyle/>
          <a:p>
            <a:r>
              <a:rPr lang="pt-PT" dirty="0"/>
              <a:t>Análise de Vulnerabilidades em Infra-estruturas</a:t>
            </a:r>
          </a:p>
        </p:txBody>
      </p:sp>
      <p:sp>
        <p:nvSpPr>
          <p:cNvPr id="8" name="Title 7">
            <a:extLst>
              <a:ext uri="{FF2B5EF4-FFF2-40B4-BE49-F238E27FC236}">
                <a16:creationId xmlns:a16="http://schemas.microsoft.com/office/drawing/2014/main" id="{AD842876-539B-26DF-63A8-7043836DBBE0}"/>
              </a:ext>
            </a:extLst>
          </p:cNvPr>
          <p:cNvSpPr>
            <a:spLocks noGrp="1"/>
          </p:cNvSpPr>
          <p:nvPr>
            <p:ph type="title" idx="2"/>
          </p:nvPr>
        </p:nvSpPr>
        <p:spPr>
          <a:xfrm>
            <a:off x="3009897" y="806246"/>
            <a:ext cx="2879100" cy="920700"/>
          </a:xfrm>
        </p:spPr>
        <p:txBody>
          <a:bodyPr/>
          <a:lstStyle/>
          <a:p>
            <a:r>
              <a:rPr lang="pt-PT" dirty="0"/>
              <a:t>3.1</a:t>
            </a:r>
          </a:p>
        </p:txBody>
      </p:sp>
    </p:spTree>
    <p:extLst>
      <p:ext uri="{BB962C8B-B14F-4D97-AF65-F5344CB8AC3E}">
        <p14:creationId xmlns:p14="http://schemas.microsoft.com/office/powerpoint/2010/main" val="338396643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Nmap</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266985"/>
          </a:xfrm>
          <a:prstGeom prst="rect">
            <a:avLst/>
          </a:prstGeom>
          <a:noFill/>
        </p:spPr>
        <p:txBody>
          <a:bodyPr wrap="square" rtlCol="0">
            <a:spAutoFit/>
          </a:bodyPr>
          <a:lstStyle/>
          <a:p>
            <a:pPr marL="342900" indent="-342900" algn="just">
              <a:lnSpc>
                <a:spcPct val="150000"/>
              </a:lnSpc>
              <a:buClr>
                <a:schemeClr val="accent2"/>
              </a:buClr>
              <a:buFont typeface="Arial" panose="020B0604020202020204" pitchFamily="34" charset="0"/>
              <a:buChar char="•"/>
            </a:pPr>
            <a:r>
              <a:rPr lang="pt-PT" sz="2000" b="1" dirty="0">
                <a:solidFill>
                  <a:schemeClr val="bg1"/>
                </a:solidFill>
                <a:highlight>
                  <a:srgbClr val="000080"/>
                </a:highlight>
              </a:rPr>
              <a:t>Topologia da rede</a:t>
            </a:r>
            <a:r>
              <a:rPr lang="pt-PT" sz="2000" dirty="0">
                <a:solidFill>
                  <a:schemeClr val="bg1"/>
                </a:solidFill>
              </a:rPr>
              <a:t>: O </a:t>
            </a:r>
            <a:r>
              <a:rPr lang="pt-PT" sz="2000" dirty="0" err="1">
                <a:solidFill>
                  <a:schemeClr val="bg1"/>
                </a:solidFill>
              </a:rPr>
              <a:t>Nmap</a:t>
            </a:r>
            <a:r>
              <a:rPr lang="pt-PT" sz="2000" dirty="0">
                <a:solidFill>
                  <a:schemeClr val="bg1"/>
                </a:solidFill>
              </a:rPr>
              <a:t> pode identificar </a:t>
            </a:r>
            <a:r>
              <a:rPr lang="pt-PT" sz="2000" dirty="0" err="1">
                <a:solidFill>
                  <a:schemeClr val="bg1"/>
                </a:solidFill>
              </a:rPr>
              <a:t>hosts</a:t>
            </a:r>
            <a:r>
              <a:rPr lang="pt-PT" sz="2000" dirty="0">
                <a:solidFill>
                  <a:schemeClr val="bg1"/>
                </a:solidFill>
              </a:rPr>
              <a:t> activos, sub-redes e </a:t>
            </a:r>
            <a:r>
              <a:rPr lang="pt-PT" sz="2000" dirty="0" err="1">
                <a:solidFill>
                  <a:schemeClr val="bg1"/>
                </a:solidFill>
              </a:rPr>
              <a:t>gateways</a:t>
            </a:r>
            <a:r>
              <a:rPr lang="pt-PT" sz="2000" dirty="0">
                <a:solidFill>
                  <a:schemeClr val="bg1"/>
                </a:solidFill>
              </a:rPr>
              <a:t> em uma rede.</a:t>
            </a:r>
          </a:p>
          <a:p>
            <a:pPr marL="342900" indent="-342900" algn="just">
              <a:lnSpc>
                <a:spcPct val="150000"/>
              </a:lnSpc>
              <a:buClr>
                <a:schemeClr val="accent2"/>
              </a:buClr>
              <a:buFont typeface="Arial" panose="020B0604020202020204" pitchFamily="34" charset="0"/>
              <a:buChar char="•"/>
            </a:pPr>
            <a:r>
              <a:rPr lang="pt-PT" sz="2000" b="1" dirty="0">
                <a:solidFill>
                  <a:schemeClr val="bg1"/>
                </a:solidFill>
                <a:highlight>
                  <a:srgbClr val="000080"/>
                </a:highlight>
              </a:rPr>
              <a:t>Portas abertas</a:t>
            </a:r>
            <a:r>
              <a:rPr lang="pt-PT" sz="2000" dirty="0">
                <a:solidFill>
                  <a:schemeClr val="bg1"/>
                </a:solidFill>
              </a:rPr>
              <a:t>: O </a:t>
            </a:r>
            <a:r>
              <a:rPr lang="pt-PT" sz="2000" dirty="0" err="1">
                <a:solidFill>
                  <a:schemeClr val="bg1"/>
                </a:solidFill>
              </a:rPr>
              <a:t>Nmap</a:t>
            </a:r>
            <a:r>
              <a:rPr lang="pt-PT" sz="2000" dirty="0">
                <a:solidFill>
                  <a:schemeClr val="bg1"/>
                </a:solidFill>
              </a:rPr>
              <a:t> pode identificar quais portas estão abertas em cada </a:t>
            </a:r>
            <a:r>
              <a:rPr lang="pt-PT" sz="2000" dirty="0" err="1">
                <a:solidFill>
                  <a:schemeClr val="bg1"/>
                </a:solidFill>
              </a:rPr>
              <a:t>host</a:t>
            </a:r>
            <a:r>
              <a:rPr lang="pt-PT" sz="2000" dirty="0">
                <a:solidFill>
                  <a:schemeClr val="bg1"/>
                </a:solidFill>
              </a:rPr>
              <a:t>, o que pode indicar quais serviços estão vulneráveis a ataques.</a:t>
            </a:r>
          </a:p>
          <a:p>
            <a:pPr marL="342900" indent="-342900" algn="just">
              <a:lnSpc>
                <a:spcPct val="150000"/>
              </a:lnSpc>
              <a:buClr>
                <a:schemeClr val="accent2"/>
              </a:buClr>
              <a:buFont typeface="Arial" panose="020B0604020202020204" pitchFamily="34" charset="0"/>
              <a:buChar char="•"/>
            </a:pPr>
            <a:r>
              <a:rPr lang="pt-PT" sz="2000" b="1" dirty="0">
                <a:solidFill>
                  <a:schemeClr val="bg1"/>
                </a:solidFill>
                <a:highlight>
                  <a:srgbClr val="000080"/>
                </a:highlight>
              </a:rPr>
              <a:t>Sistemas operacionais</a:t>
            </a:r>
            <a:r>
              <a:rPr lang="pt-PT" sz="2000" dirty="0">
                <a:solidFill>
                  <a:schemeClr val="bg1"/>
                </a:solidFill>
              </a:rPr>
              <a:t>: O </a:t>
            </a:r>
            <a:r>
              <a:rPr lang="pt-PT" sz="2000" dirty="0" err="1">
                <a:solidFill>
                  <a:schemeClr val="bg1"/>
                </a:solidFill>
              </a:rPr>
              <a:t>Nmap</a:t>
            </a:r>
            <a:r>
              <a:rPr lang="pt-PT" sz="2000" dirty="0">
                <a:solidFill>
                  <a:schemeClr val="bg1"/>
                </a:solidFill>
              </a:rPr>
              <a:t> pode identificar o sistema operacional em execução em cada </a:t>
            </a:r>
            <a:r>
              <a:rPr lang="pt-PT" sz="2000" dirty="0" err="1">
                <a:solidFill>
                  <a:schemeClr val="bg1"/>
                </a:solidFill>
              </a:rPr>
              <a:t>host</a:t>
            </a:r>
            <a:r>
              <a:rPr lang="pt-PT" sz="2000" dirty="0">
                <a:solidFill>
                  <a:schemeClr val="bg1"/>
                </a:solidFill>
              </a:rPr>
              <a:t>.</a:t>
            </a:r>
          </a:p>
        </p:txBody>
      </p:sp>
    </p:spTree>
    <p:extLst>
      <p:ext uri="{BB962C8B-B14F-4D97-AF65-F5344CB8AC3E}">
        <p14:creationId xmlns:p14="http://schemas.microsoft.com/office/powerpoint/2010/main" val="266149079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Nmap</a:t>
            </a:r>
            <a:endParaRPr lang="pt-PT" dirty="0"/>
          </a:p>
        </p:txBody>
      </p:sp>
      <p:pic>
        <p:nvPicPr>
          <p:cNvPr id="3" name="Picture 2">
            <a:extLst>
              <a:ext uri="{FF2B5EF4-FFF2-40B4-BE49-F238E27FC236}">
                <a16:creationId xmlns:a16="http://schemas.microsoft.com/office/drawing/2014/main" id="{7E2D64A5-219A-067C-5A68-9942C92C9E87}"/>
              </a:ext>
            </a:extLst>
          </p:cNvPr>
          <p:cNvPicPr>
            <a:picLocks noChangeAspect="1"/>
          </p:cNvPicPr>
          <p:nvPr/>
        </p:nvPicPr>
        <p:blipFill>
          <a:blip r:embed="rId2"/>
          <a:stretch>
            <a:fillRect/>
          </a:stretch>
        </p:blipFill>
        <p:spPr>
          <a:xfrm>
            <a:off x="920644" y="1693163"/>
            <a:ext cx="7302712" cy="2635644"/>
          </a:xfrm>
          <a:prstGeom prst="rect">
            <a:avLst/>
          </a:prstGeom>
        </p:spPr>
      </p:pic>
    </p:spTree>
    <p:extLst>
      <p:ext uri="{BB962C8B-B14F-4D97-AF65-F5344CB8AC3E}">
        <p14:creationId xmlns:p14="http://schemas.microsoft.com/office/powerpoint/2010/main" val="363681746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Nmap</a:t>
            </a:r>
            <a:r>
              <a:rPr lang="pt-PT" dirty="0"/>
              <a:t> – </a:t>
            </a:r>
            <a:r>
              <a:rPr lang="pt-PT" dirty="0" err="1"/>
              <a:t>Port</a:t>
            </a:r>
            <a:r>
              <a:rPr lang="pt-PT" dirty="0"/>
              <a:t> </a:t>
            </a:r>
            <a:r>
              <a:rPr lang="pt-PT" dirty="0" err="1"/>
              <a:t>States</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241760"/>
            <a:ext cx="2981076" cy="1061829"/>
          </a:xfrm>
          <a:prstGeom prst="rect">
            <a:avLst/>
          </a:prstGeom>
          <a:noFill/>
        </p:spPr>
        <p:txBody>
          <a:bodyPr wrap="square" rtlCol="0">
            <a:spAutoFit/>
          </a:bodyPr>
          <a:lstStyle/>
          <a:p>
            <a:pPr algn="just">
              <a:lnSpc>
                <a:spcPct val="150000"/>
              </a:lnSpc>
              <a:buClr>
                <a:schemeClr val="accent2"/>
              </a:buClr>
            </a:pPr>
            <a:r>
              <a:rPr lang="pt-PT" sz="1800" b="1" dirty="0">
                <a:solidFill>
                  <a:schemeClr val="bg1"/>
                </a:solidFill>
                <a:highlight>
                  <a:srgbClr val="000080"/>
                </a:highlight>
              </a:rPr>
              <a:t>Open</a:t>
            </a:r>
          </a:p>
          <a:p>
            <a:pPr>
              <a:buClr>
                <a:schemeClr val="accent2"/>
              </a:buClr>
            </a:pPr>
            <a:r>
              <a:rPr lang="pt-PT" sz="1800" dirty="0">
                <a:solidFill>
                  <a:schemeClr val="bg1"/>
                </a:solidFill>
              </a:rPr>
              <a:t>A porta está </a:t>
            </a:r>
            <a:r>
              <a:rPr lang="pt-PT" sz="1800" dirty="0" err="1">
                <a:solidFill>
                  <a:schemeClr val="bg1"/>
                </a:solidFill>
              </a:rPr>
              <a:t>ativa</a:t>
            </a:r>
            <a:r>
              <a:rPr lang="pt-PT" sz="1800" dirty="0">
                <a:solidFill>
                  <a:schemeClr val="bg1"/>
                </a:solidFill>
              </a:rPr>
              <a:t> e pronta para aceitar conexões.</a:t>
            </a:r>
          </a:p>
        </p:txBody>
      </p:sp>
      <p:sp>
        <p:nvSpPr>
          <p:cNvPr id="2" name="TextBox 1">
            <a:extLst>
              <a:ext uri="{FF2B5EF4-FFF2-40B4-BE49-F238E27FC236}">
                <a16:creationId xmlns:a16="http://schemas.microsoft.com/office/drawing/2014/main" id="{1C6F8CCE-0850-0872-637A-9F411D737F30}"/>
              </a:ext>
            </a:extLst>
          </p:cNvPr>
          <p:cNvSpPr txBox="1"/>
          <p:nvPr/>
        </p:nvSpPr>
        <p:spPr>
          <a:xfrm>
            <a:off x="713100" y="2857246"/>
            <a:ext cx="2578740" cy="1615827"/>
          </a:xfrm>
          <a:prstGeom prst="rect">
            <a:avLst/>
          </a:prstGeom>
          <a:noFill/>
        </p:spPr>
        <p:txBody>
          <a:bodyPr wrap="square" rtlCol="0">
            <a:spAutoFit/>
          </a:bodyPr>
          <a:lstStyle/>
          <a:p>
            <a:pPr algn="just">
              <a:lnSpc>
                <a:spcPct val="150000"/>
              </a:lnSpc>
              <a:buClr>
                <a:schemeClr val="accent2"/>
              </a:buClr>
            </a:pPr>
            <a:r>
              <a:rPr lang="pt-PT" sz="1800" b="1" dirty="0" err="1">
                <a:solidFill>
                  <a:schemeClr val="bg1"/>
                </a:solidFill>
                <a:highlight>
                  <a:srgbClr val="000080"/>
                </a:highlight>
              </a:rPr>
              <a:t>Closed</a:t>
            </a:r>
            <a:endParaRPr lang="pt-PT" sz="1800" b="1" dirty="0">
              <a:solidFill>
                <a:schemeClr val="bg1"/>
              </a:solidFill>
              <a:highlight>
                <a:srgbClr val="000080"/>
              </a:highlight>
            </a:endParaRPr>
          </a:p>
          <a:p>
            <a:pPr>
              <a:buClr>
                <a:schemeClr val="accent2"/>
              </a:buClr>
            </a:pPr>
            <a:r>
              <a:rPr lang="pt-PT" sz="1800" dirty="0">
                <a:solidFill>
                  <a:schemeClr val="bg1"/>
                </a:solidFill>
              </a:rPr>
              <a:t>A porta está acessível, mas nenhum serviço está em execução nela.</a:t>
            </a:r>
          </a:p>
        </p:txBody>
      </p:sp>
      <p:sp>
        <p:nvSpPr>
          <p:cNvPr id="3" name="TextBox 2">
            <a:extLst>
              <a:ext uri="{FF2B5EF4-FFF2-40B4-BE49-F238E27FC236}">
                <a16:creationId xmlns:a16="http://schemas.microsoft.com/office/drawing/2014/main" id="{C17D11BF-F724-EFF0-4E2E-9E37DD2E52BD}"/>
              </a:ext>
            </a:extLst>
          </p:cNvPr>
          <p:cNvSpPr txBox="1"/>
          <p:nvPr/>
        </p:nvSpPr>
        <p:spPr>
          <a:xfrm>
            <a:off x="4264088" y="1183428"/>
            <a:ext cx="4166812" cy="1615827"/>
          </a:xfrm>
          <a:prstGeom prst="rect">
            <a:avLst/>
          </a:prstGeom>
          <a:noFill/>
        </p:spPr>
        <p:txBody>
          <a:bodyPr wrap="square" rtlCol="0">
            <a:spAutoFit/>
          </a:bodyPr>
          <a:lstStyle/>
          <a:p>
            <a:pPr algn="just">
              <a:lnSpc>
                <a:spcPct val="150000"/>
              </a:lnSpc>
              <a:buClr>
                <a:schemeClr val="accent2"/>
              </a:buClr>
            </a:pPr>
            <a:r>
              <a:rPr lang="pt-PT" sz="1800" b="1" dirty="0" err="1">
                <a:solidFill>
                  <a:schemeClr val="bg1"/>
                </a:solidFill>
                <a:highlight>
                  <a:srgbClr val="000080"/>
                </a:highlight>
              </a:rPr>
              <a:t>Filtered</a:t>
            </a:r>
            <a:endParaRPr lang="pt-PT" sz="1800" b="1" dirty="0">
              <a:solidFill>
                <a:schemeClr val="bg1"/>
              </a:solidFill>
              <a:highlight>
                <a:srgbClr val="000080"/>
              </a:highlight>
            </a:endParaRPr>
          </a:p>
          <a:p>
            <a:pPr>
              <a:buClr>
                <a:schemeClr val="accent2"/>
              </a:buClr>
            </a:pPr>
            <a:r>
              <a:rPr lang="pt-PT" sz="1800" dirty="0">
                <a:solidFill>
                  <a:schemeClr val="bg1"/>
                </a:solidFill>
              </a:rPr>
              <a:t>O </a:t>
            </a:r>
            <a:r>
              <a:rPr lang="pt-PT" sz="1800" dirty="0" err="1">
                <a:solidFill>
                  <a:schemeClr val="bg1"/>
                </a:solidFill>
              </a:rPr>
              <a:t>Nmap</a:t>
            </a:r>
            <a:r>
              <a:rPr lang="pt-PT" sz="1800" dirty="0">
                <a:solidFill>
                  <a:schemeClr val="bg1"/>
                </a:solidFill>
              </a:rPr>
              <a:t> não consegue determinar se a porta está aberta ou fechada devido a </a:t>
            </a:r>
            <a:r>
              <a:rPr lang="pt-PT" sz="1800" dirty="0" err="1">
                <a:solidFill>
                  <a:schemeClr val="bg1"/>
                </a:solidFill>
              </a:rPr>
              <a:t>firewalls</a:t>
            </a:r>
            <a:r>
              <a:rPr lang="pt-PT" sz="1800" dirty="0">
                <a:solidFill>
                  <a:schemeClr val="bg1"/>
                </a:solidFill>
              </a:rPr>
              <a:t> ou outros mecanismos de filtragem de pacotes..</a:t>
            </a:r>
          </a:p>
        </p:txBody>
      </p:sp>
      <p:sp>
        <p:nvSpPr>
          <p:cNvPr id="4" name="TextBox 3">
            <a:extLst>
              <a:ext uri="{FF2B5EF4-FFF2-40B4-BE49-F238E27FC236}">
                <a16:creationId xmlns:a16="http://schemas.microsoft.com/office/drawing/2014/main" id="{B2E92388-DD5F-D714-857B-9B81D8E24DB6}"/>
              </a:ext>
            </a:extLst>
          </p:cNvPr>
          <p:cNvSpPr txBox="1"/>
          <p:nvPr/>
        </p:nvSpPr>
        <p:spPr>
          <a:xfrm>
            <a:off x="4264088" y="2995745"/>
            <a:ext cx="3392488" cy="1338828"/>
          </a:xfrm>
          <a:prstGeom prst="rect">
            <a:avLst/>
          </a:prstGeom>
          <a:noFill/>
        </p:spPr>
        <p:txBody>
          <a:bodyPr wrap="square" rtlCol="0">
            <a:spAutoFit/>
          </a:bodyPr>
          <a:lstStyle/>
          <a:p>
            <a:pPr algn="just">
              <a:lnSpc>
                <a:spcPct val="150000"/>
              </a:lnSpc>
              <a:buClr>
                <a:schemeClr val="accent2"/>
              </a:buClr>
            </a:pPr>
            <a:r>
              <a:rPr lang="pt-PT" sz="1800" b="1" dirty="0" err="1">
                <a:solidFill>
                  <a:schemeClr val="bg1"/>
                </a:solidFill>
                <a:highlight>
                  <a:srgbClr val="000080"/>
                </a:highlight>
              </a:rPr>
              <a:t>Unfiltered</a:t>
            </a:r>
            <a:endParaRPr lang="pt-PT" sz="1800" b="1" dirty="0">
              <a:solidFill>
                <a:schemeClr val="bg1"/>
              </a:solidFill>
              <a:highlight>
                <a:srgbClr val="000080"/>
              </a:highlight>
            </a:endParaRPr>
          </a:p>
          <a:p>
            <a:pPr>
              <a:buClr>
                <a:schemeClr val="accent2"/>
              </a:buClr>
            </a:pPr>
            <a:r>
              <a:rPr lang="pt-PT" sz="1800" dirty="0">
                <a:solidFill>
                  <a:schemeClr val="bg1"/>
                </a:solidFill>
              </a:rPr>
              <a:t>O </a:t>
            </a:r>
            <a:r>
              <a:rPr lang="pt-PT" sz="1800" dirty="0" err="1">
                <a:solidFill>
                  <a:schemeClr val="bg1"/>
                </a:solidFill>
              </a:rPr>
              <a:t>Nmap</a:t>
            </a:r>
            <a:r>
              <a:rPr lang="pt-PT" sz="1800" dirty="0">
                <a:solidFill>
                  <a:schemeClr val="bg1"/>
                </a:solidFill>
              </a:rPr>
              <a:t> pode determinar com certeza se a porta está aberta ou fechada.</a:t>
            </a:r>
          </a:p>
        </p:txBody>
      </p:sp>
    </p:spTree>
    <p:extLst>
      <p:ext uri="{BB962C8B-B14F-4D97-AF65-F5344CB8AC3E}">
        <p14:creationId xmlns:p14="http://schemas.microsoft.com/office/powerpoint/2010/main" val="349047424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err="1"/>
              <a:t>Netcat</a:t>
            </a:r>
            <a:endParaRPr lang="pt-PT" dirty="0"/>
          </a:p>
        </p:txBody>
      </p:sp>
    </p:spTree>
    <p:extLst>
      <p:ext uri="{BB962C8B-B14F-4D97-AF65-F5344CB8AC3E}">
        <p14:creationId xmlns:p14="http://schemas.microsoft.com/office/powerpoint/2010/main" val="354518991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Netcat</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266985"/>
          </a:xfrm>
          <a:prstGeom prst="rect">
            <a:avLst/>
          </a:prstGeom>
          <a:noFill/>
        </p:spPr>
        <p:txBody>
          <a:bodyPr wrap="square" rtlCol="0">
            <a:spAutoFit/>
          </a:bodyPr>
          <a:lstStyle/>
          <a:p>
            <a:pPr marL="342900" indent="-342900" algn="just">
              <a:lnSpc>
                <a:spcPct val="150000"/>
              </a:lnSpc>
              <a:buClr>
                <a:schemeClr val="accent2"/>
              </a:buClr>
              <a:buFont typeface="Arial" panose="020B0604020202020204" pitchFamily="34" charset="0"/>
              <a:buChar char="•"/>
            </a:pPr>
            <a:r>
              <a:rPr lang="pt-PT" sz="2000" dirty="0">
                <a:solidFill>
                  <a:schemeClr val="bg1"/>
                </a:solidFill>
              </a:rPr>
              <a:t>O </a:t>
            </a:r>
            <a:r>
              <a:rPr lang="pt-PT" sz="2000" dirty="0" err="1">
                <a:solidFill>
                  <a:schemeClr val="bg1"/>
                </a:solidFill>
              </a:rPr>
              <a:t>Netcat</a:t>
            </a:r>
            <a:r>
              <a:rPr lang="pt-PT" sz="2000" dirty="0">
                <a:solidFill>
                  <a:schemeClr val="bg1"/>
                </a:solidFill>
              </a:rPr>
              <a:t> (</a:t>
            </a:r>
            <a:r>
              <a:rPr lang="pt-PT" sz="2000" dirty="0" err="1">
                <a:solidFill>
                  <a:schemeClr val="bg1"/>
                </a:solidFill>
              </a:rPr>
              <a:t>nc</a:t>
            </a:r>
            <a:r>
              <a:rPr lang="pt-PT" sz="2000" dirty="0">
                <a:solidFill>
                  <a:schemeClr val="bg1"/>
                </a:solidFill>
              </a:rPr>
              <a:t>) é uma ferramenta de rede </a:t>
            </a:r>
            <a:r>
              <a:rPr lang="pt-PT" sz="2000" dirty="0" err="1">
                <a:solidFill>
                  <a:schemeClr val="bg1"/>
                </a:solidFill>
              </a:rPr>
              <a:t>projetada</a:t>
            </a:r>
            <a:r>
              <a:rPr lang="pt-PT" sz="2000" dirty="0">
                <a:solidFill>
                  <a:schemeClr val="bg1"/>
                </a:solidFill>
              </a:rPr>
              <a:t> para interagir com </a:t>
            </a:r>
            <a:r>
              <a:rPr lang="pt-PT" sz="2000" dirty="0" err="1">
                <a:solidFill>
                  <a:schemeClr val="bg1"/>
                </a:solidFill>
              </a:rPr>
              <a:t>hosts</a:t>
            </a:r>
            <a:r>
              <a:rPr lang="pt-PT" sz="2000" dirty="0">
                <a:solidFill>
                  <a:schemeClr val="bg1"/>
                </a:solidFill>
              </a:rPr>
              <a:t> e serviços em uma rede</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Capacidade de enviar e receber dados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Pode abrir conexões TCP ou UDP</a:t>
            </a:r>
          </a:p>
          <a:p>
            <a:pPr marL="342900" indent="-342900" algn="just">
              <a:lnSpc>
                <a:spcPct val="150000"/>
              </a:lnSpc>
              <a:buClr>
                <a:schemeClr val="accent2"/>
              </a:buClr>
              <a:buFont typeface="Arial" panose="020B0604020202020204" pitchFamily="34" charset="0"/>
              <a:buChar char="•"/>
            </a:pPr>
            <a:r>
              <a:rPr lang="pt-PT" sz="2000" dirty="0" err="1">
                <a:solidFill>
                  <a:schemeClr val="bg1"/>
                </a:solidFill>
              </a:rPr>
              <a:t>Escanear</a:t>
            </a:r>
            <a:r>
              <a:rPr lang="pt-PT" sz="2000" dirty="0">
                <a:solidFill>
                  <a:schemeClr val="bg1"/>
                </a:solidFill>
              </a:rPr>
              <a:t> portas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Transferir arquivos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Realizar diversas outras tarefas de rede</a:t>
            </a:r>
          </a:p>
        </p:txBody>
      </p:sp>
    </p:spTree>
    <p:extLst>
      <p:ext uri="{BB962C8B-B14F-4D97-AF65-F5344CB8AC3E}">
        <p14:creationId xmlns:p14="http://schemas.microsoft.com/office/powerpoint/2010/main" val="119508420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Netcat</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805320"/>
          </a:xfrm>
          <a:prstGeom prst="rect">
            <a:avLst/>
          </a:prstGeom>
          <a:noFill/>
        </p:spPr>
        <p:txBody>
          <a:bodyPr wrap="square" rtlCol="0">
            <a:spAutoFit/>
          </a:bodyPr>
          <a:lstStyle/>
          <a:p>
            <a:pPr marL="342900" indent="-342900" algn="just">
              <a:lnSpc>
                <a:spcPct val="150000"/>
              </a:lnSpc>
              <a:buClr>
                <a:schemeClr val="accent2"/>
              </a:buClr>
              <a:buFont typeface="Arial" panose="020B0604020202020204" pitchFamily="34" charset="0"/>
              <a:buChar char="•"/>
            </a:pPr>
            <a:r>
              <a:rPr lang="pt-PT" sz="2000" b="1" dirty="0">
                <a:solidFill>
                  <a:schemeClr val="bg1"/>
                </a:solidFill>
                <a:highlight>
                  <a:srgbClr val="000080"/>
                </a:highlight>
              </a:rPr>
              <a:t>Comunicação TCP e UDP</a:t>
            </a:r>
            <a:r>
              <a:rPr lang="pt-PT" sz="2000" dirty="0">
                <a:solidFill>
                  <a:schemeClr val="bg1"/>
                </a:solidFill>
              </a:rPr>
              <a:t>: O </a:t>
            </a:r>
            <a:r>
              <a:rPr lang="pt-PT" sz="2000" dirty="0" err="1">
                <a:solidFill>
                  <a:schemeClr val="bg1"/>
                </a:solidFill>
              </a:rPr>
              <a:t>Netcat</a:t>
            </a:r>
            <a:r>
              <a:rPr lang="pt-PT" sz="2000" dirty="0">
                <a:solidFill>
                  <a:schemeClr val="bg1"/>
                </a:solidFill>
              </a:rPr>
              <a:t> pode estabelecer conexões TCP ou UDP com </a:t>
            </a:r>
            <a:r>
              <a:rPr lang="pt-PT" sz="2000" dirty="0" err="1">
                <a:solidFill>
                  <a:schemeClr val="bg1"/>
                </a:solidFill>
              </a:rPr>
              <a:t>hosts</a:t>
            </a:r>
            <a:r>
              <a:rPr lang="pt-PT" sz="2000" dirty="0">
                <a:solidFill>
                  <a:schemeClr val="bg1"/>
                </a:solidFill>
              </a:rPr>
              <a:t> remotos, permitindo a troca de dados bidireccional.</a:t>
            </a:r>
          </a:p>
          <a:p>
            <a:pPr marL="342900" indent="-342900" algn="just">
              <a:lnSpc>
                <a:spcPct val="150000"/>
              </a:lnSpc>
              <a:buClr>
                <a:schemeClr val="accent2"/>
              </a:buClr>
              <a:buFont typeface="Arial" panose="020B0604020202020204" pitchFamily="34" charset="0"/>
              <a:buChar char="•"/>
            </a:pPr>
            <a:r>
              <a:rPr lang="pt-PT" sz="2000" b="1" dirty="0">
                <a:solidFill>
                  <a:schemeClr val="bg1"/>
                </a:solidFill>
                <a:highlight>
                  <a:srgbClr val="000080"/>
                </a:highlight>
              </a:rPr>
              <a:t>Scanner de portas</a:t>
            </a:r>
            <a:r>
              <a:rPr lang="pt-PT" sz="2000" dirty="0">
                <a:solidFill>
                  <a:schemeClr val="bg1"/>
                </a:solidFill>
              </a:rPr>
              <a:t>: O </a:t>
            </a:r>
            <a:r>
              <a:rPr lang="pt-PT" sz="2000" dirty="0" err="1">
                <a:solidFill>
                  <a:schemeClr val="bg1"/>
                </a:solidFill>
              </a:rPr>
              <a:t>Netcat</a:t>
            </a:r>
            <a:r>
              <a:rPr lang="pt-PT" sz="2000" dirty="0">
                <a:solidFill>
                  <a:schemeClr val="bg1"/>
                </a:solidFill>
              </a:rPr>
              <a:t> pode ser utilizado para </a:t>
            </a:r>
            <a:r>
              <a:rPr lang="pt-PT" sz="2000" dirty="0" err="1">
                <a:solidFill>
                  <a:schemeClr val="bg1"/>
                </a:solidFill>
              </a:rPr>
              <a:t>escanear</a:t>
            </a:r>
            <a:r>
              <a:rPr lang="pt-PT" sz="2000" dirty="0">
                <a:solidFill>
                  <a:schemeClr val="bg1"/>
                </a:solidFill>
              </a:rPr>
              <a:t> portas em </a:t>
            </a:r>
            <a:r>
              <a:rPr lang="pt-PT" sz="2000" dirty="0" err="1">
                <a:solidFill>
                  <a:schemeClr val="bg1"/>
                </a:solidFill>
              </a:rPr>
              <a:t>hosts</a:t>
            </a:r>
            <a:r>
              <a:rPr lang="pt-PT" sz="2000" dirty="0">
                <a:solidFill>
                  <a:schemeClr val="bg1"/>
                </a:solidFill>
              </a:rPr>
              <a:t> remotos, identificando quais portas estão abertas e quais serviços estão em execução.</a:t>
            </a:r>
          </a:p>
        </p:txBody>
      </p:sp>
    </p:spTree>
    <p:extLst>
      <p:ext uri="{BB962C8B-B14F-4D97-AF65-F5344CB8AC3E}">
        <p14:creationId xmlns:p14="http://schemas.microsoft.com/office/powerpoint/2010/main" val="123609579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Netcat</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805320"/>
          </a:xfrm>
          <a:prstGeom prst="rect">
            <a:avLst/>
          </a:prstGeom>
          <a:noFill/>
        </p:spPr>
        <p:txBody>
          <a:bodyPr wrap="square" rtlCol="0">
            <a:spAutoFit/>
          </a:bodyPr>
          <a:lstStyle/>
          <a:p>
            <a:pPr marL="342900" indent="-342900" algn="just">
              <a:lnSpc>
                <a:spcPct val="150000"/>
              </a:lnSpc>
              <a:buClr>
                <a:schemeClr val="accent2"/>
              </a:buClr>
              <a:buFont typeface="Arial" panose="020B0604020202020204" pitchFamily="34" charset="0"/>
              <a:buChar char="•"/>
            </a:pPr>
            <a:r>
              <a:rPr lang="pt-PT" sz="2000" b="1" dirty="0">
                <a:solidFill>
                  <a:schemeClr val="bg1"/>
                </a:solidFill>
                <a:highlight>
                  <a:srgbClr val="000080"/>
                </a:highlight>
              </a:rPr>
              <a:t>Transferência de arquivos</a:t>
            </a:r>
            <a:r>
              <a:rPr lang="pt-PT" sz="2000" dirty="0">
                <a:solidFill>
                  <a:schemeClr val="bg1"/>
                </a:solidFill>
              </a:rPr>
              <a:t>: O </a:t>
            </a:r>
            <a:r>
              <a:rPr lang="pt-PT" sz="2000" dirty="0" err="1">
                <a:solidFill>
                  <a:schemeClr val="bg1"/>
                </a:solidFill>
              </a:rPr>
              <a:t>Netcat</a:t>
            </a:r>
            <a:r>
              <a:rPr lang="pt-PT" sz="2000" dirty="0">
                <a:solidFill>
                  <a:schemeClr val="bg1"/>
                </a:solidFill>
              </a:rPr>
              <a:t> pode ser utilizado para transferir arquivos entre </a:t>
            </a:r>
            <a:r>
              <a:rPr lang="pt-PT" sz="2000" dirty="0" err="1">
                <a:solidFill>
                  <a:schemeClr val="bg1"/>
                </a:solidFill>
              </a:rPr>
              <a:t>hosts</a:t>
            </a:r>
            <a:r>
              <a:rPr lang="pt-PT" sz="2000" dirty="0">
                <a:solidFill>
                  <a:schemeClr val="bg1"/>
                </a:solidFill>
              </a:rPr>
              <a:t> remotos, similar a ferramentas como o FTP.</a:t>
            </a:r>
          </a:p>
          <a:p>
            <a:pPr marL="342900" indent="-342900" algn="just">
              <a:lnSpc>
                <a:spcPct val="150000"/>
              </a:lnSpc>
              <a:buClr>
                <a:schemeClr val="accent2"/>
              </a:buClr>
              <a:buFont typeface="Arial" panose="020B0604020202020204" pitchFamily="34" charset="0"/>
              <a:buChar char="•"/>
            </a:pPr>
            <a:r>
              <a:rPr lang="pt-PT" sz="2000" b="1" dirty="0" err="1">
                <a:solidFill>
                  <a:schemeClr val="bg1"/>
                </a:solidFill>
                <a:highlight>
                  <a:srgbClr val="000080"/>
                </a:highlight>
              </a:rPr>
              <a:t>Port</a:t>
            </a:r>
            <a:r>
              <a:rPr lang="pt-PT" sz="2000" b="1" dirty="0">
                <a:solidFill>
                  <a:schemeClr val="bg1"/>
                </a:solidFill>
                <a:highlight>
                  <a:srgbClr val="000080"/>
                </a:highlight>
              </a:rPr>
              <a:t> </a:t>
            </a:r>
            <a:r>
              <a:rPr lang="pt-PT" sz="2000" b="1" dirty="0" err="1">
                <a:solidFill>
                  <a:schemeClr val="bg1"/>
                </a:solidFill>
                <a:highlight>
                  <a:srgbClr val="000080"/>
                </a:highlight>
              </a:rPr>
              <a:t>forwarding</a:t>
            </a:r>
            <a:r>
              <a:rPr lang="pt-PT" sz="2000" dirty="0">
                <a:solidFill>
                  <a:schemeClr val="bg1"/>
                </a:solidFill>
              </a:rPr>
              <a:t>: O </a:t>
            </a:r>
            <a:r>
              <a:rPr lang="pt-PT" sz="2000" dirty="0" err="1">
                <a:solidFill>
                  <a:schemeClr val="bg1"/>
                </a:solidFill>
              </a:rPr>
              <a:t>Netcat</a:t>
            </a:r>
            <a:r>
              <a:rPr lang="pt-PT" sz="2000" dirty="0">
                <a:solidFill>
                  <a:schemeClr val="bg1"/>
                </a:solidFill>
              </a:rPr>
              <a:t> pode ser utilizado para encaminhar portas entre </a:t>
            </a:r>
            <a:r>
              <a:rPr lang="pt-PT" sz="2000" dirty="0" err="1">
                <a:solidFill>
                  <a:schemeClr val="bg1"/>
                </a:solidFill>
              </a:rPr>
              <a:t>hosts</a:t>
            </a:r>
            <a:r>
              <a:rPr lang="pt-PT" sz="2000" dirty="0">
                <a:solidFill>
                  <a:schemeClr val="bg1"/>
                </a:solidFill>
              </a:rPr>
              <a:t>, permitindo o acesso a serviços em redes privadas.</a:t>
            </a:r>
          </a:p>
        </p:txBody>
      </p:sp>
    </p:spTree>
    <p:extLst>
      <p:ext uri="{BB962C8B-B14F-4D97-AF65-F5344CB8AC3E}">
        <p14:creationId xmlns:p14="http://schemas.microsoft.com/office/powerpoint/2010/main" val="224547611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3C7A7F-0A4E-4FE7-D927-A318D80C35B2}"/>
              </a:ext>
            </a:extLst>
          </p:cNvPr>
          <p:cNvPicPr>
            <a:picLocks noChangeAspect="1"/>
          </p:cNvPicPr>
          <p:nvPr/>
        </p:nvPicPr>
        <p:blipFill>
          <a:blip r:embed="rId2"/>
          <a:stretch>
            <a:fillRect/>
          </a:stretch>
        </p:blipFill>
        <p:spPr>
          <a:xfrm>
            <a:off x="1122865" y="374044"/>
            <a:ext cx="6528001" cy="4395412"/>
          </a:xfrm>
          <a:prstGeom prst="rect">
            <a:avLst/>
          </a:prstGeom>
        </p:spPr>
      </p:pic>
    </p:spTree>
    <p:extLst>
      <p:ext uri="{BB962C8B-B14F-4D97-AF65-F5344CB8AC3E}">
        <p14:creationId xmlns:p14="http://schemas.microsoft.com/office/powerpoint/2010/main" val="100563675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8 Netcat (nc) Command with Examples">
            <a:extLst>
              <a:ext uri="{FF2B5EF4-FFF2-40B4-BE49-F238E27FC236}">
                <a16:creationId xmlns:a16="http://schemas.microsoft.com/office/drawing/2014/main" id="{7103061E-9B6C-E8B2-3349-FC5DD066F0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866" y="514350"/>
            <a:ext cx="6905625"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426525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err="1"/>
              <a:t>UnicornScan</a:t>
            </a:r>
            <a:endParaRPr lang="pt-PT" dirty="0"/>
          </a:p>
        </p:txBody>
      </p:sp>
    </p:spTree>
    <p:extLst>
      <p:ext uri="{BB962C8B-B14F-4D97-AF65-F5344CB8AC3E}">
        <p14:creationId xmlns:p14="http://schemas.microsoft.com/office/powerpoint/2010/main" val="296181085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06"/>
        <p:cNvGrpSpPr/>
        <p:nvPr/>
      </p:nvGrpSpPr>
      <p:grpSpPr>
        <a:xfrm>
          <a:off x="0" y="0"/>
          <a:ext cx="0" cy="0"/>
          <a:chOff x="0" y="0"/>
          <a:chExt cx="0" cy="0"/>
        </a:xfrm>
      </p:grpSpPr>
      <p:sp>
        <p:nvSpPr>
          <p:cNvPr id="3107" name="Google Shape;3107;p43"/>
          <p:cNvSpPr txBox="1">
            <a:spLocks noGrp="1"/>
          </p:cNvSpPr>
          <p:nvPr>
            <p:ph type="title"/>
          </p:nvPr>
        </p:nvSpPr>
        <p:spPr>
          <a:xfrm>
            <a:off x="1858000" y="3432621"/>
            <a:ext cx="5428800" cy="43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—Whitman &amp; Mattord</a:t>
            </a:r>
            <a:endParaRPr dirty="0"/>
          </a:p>
        </p:txBody>
      </p:sp>
      <p:sp>
        <p:nvSpPr>
          <p:cNvPr id="3108" name="Google Shape;3108;p43"/>
          <p:cNvSpPr txBox="1">
            <a:spLocks noGrp="1"/>
          </p:cNvSpPr>
          <p:nvPr>
            <p:ph type="subTitle" idx="1"/>
          </p:nvPr>
        </p:nvSpPr>
        <p:spPr>
          <a:xfrm>
            <a:off x="2262900" y="1459638"/>
            <a:ext cx="4618200" cy="16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“Uma vulnerabilidade é uma fraqueza ou falha em um sistema ou mecanismo de </a:t>
            </a:r>
            <a:r>
              <a:rPr lang="pt-PT" dirty="0"/>
              <a:t>protecção que o torna vulnerável à ataques ou danos</a:t>
            </a:r>
            <a:r>
              <a:rPr lang="en" dirty="0"/>
              <a:t>.”</a:t>
            </a:r>
            <a:endParaRPr dirty="0"/>
          </a:p>
        </p:txBody>
      </p:sp>
      <p:grpSp>
        <p:nvGrpSpPr>
          <p:cNvPr id="3109" name="Google Shape;3109;p43"/>
          <p:cNvGrpSpPr/>
          <p:nvPr/>
        </p:nvGrpSpPr>
        <p:grpSpPr>
          <a:xfrm>
            <a:off x="1837776" y="4281819"/>
            <a:ext cx="1252897" cy="51000"/>
            <a:chOff x="2915381" y="4104819"/>
            <a:chExt cx="1252897" cy="51000"/>
          </a:xfrm>
        </p:grpSpPr>
        <p:sp>
          <p:nvSpPr>
            <p:cNvPr id="3110" name="Google Shape;3110;p43"/>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3"/>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3"/>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3"/>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3"/>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3"/>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3"/>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3"/>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3"/>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3"/>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3"/>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3"/>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3"/>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3"/>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4" name="Google Shape;3124;p43"/>
          <p:cNvGrpSpPr/>
          <p:nvPr/>
        </p:nvGrpSpPr>
        <p:grpSpPr>
          <a:xfrm flipH="1">
            <a:off x="2904967" y="691791"/>
            <a:ext cx="1105976" cy="133969"/>
            <a:chOff x="8183182" y="663852"/>
            <a:chExt cx="1475028" cy="178673"/>
          </a:xfrm>
        </p:grpSpPr>
        <p:grpSp>
          <p:nvGrpSpPr>
            <p:cNvPr id="3125" name="Google Shape;3125;p43"/>
            <p:cNvGrpSpPr/>
            <p:nvPr/>
          </p:nvGrpSpPr>
          <p:grpSpPr>
            <a:xfrm>
              <a:off x="8183182" y="774425"/>
              <a:ext cx="1178025" cy="68100"/>
              <a:chOff x="2024450" y="204150"/>
              <a:chExt cx="1178025" cy="68100"/>
            </a:xfrm>
          </p:grpSpPr>
          <p:sp>
            <p:nvSpPr>
              <p:cNvPr id="3126" name="Google Shape;3126;p4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6" name="Google Shape;3136;p43"/>
            <p:cNvGrpSpPr/>
            <p:nvPr/>
          </p:nvGrpSpPr>
          <p:grpSpPr>
            <a:xfrm>
              <a:off x="8480185" y="663852"/>
              <a:ext cx="1178025" cy="68100"/>
              <a:chOff x="2024450" y="204150"/>
              <a:chExt cx="1178025" cy="68100"/>
            </a:xfrm>
          </p:grpSpPr>
          <p:sp>
            <p:nvSpPr>
              <p:cNvPr id="3137" name="Google Shape;3137;p4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7" name="Google Shape;3147;p43"/>
          <p:cNvGrpSpPr/>
          <p:nvPr/>
        </p:nvGrpSpPr>
        <p:grpSpPr>
          <a:xfrm rot="5400000">
            <a:off x="7200764" y="3308753"/>
            <a:ext cx="883262" cy="242091"/>
            <a:chOff x="2300350" y="2601250"/>
            <a:chExt cx="2275275" cy="623625"/>
          </a:xfrm>
        </p:grpSpPr>
        <p:sp>
          <p:nvSpPr>
            <p:cNvPr id="3148" name="Google Shape;3148;p43"/>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3"/>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3"/>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3"/>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3"/>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3"/>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Unicornscan</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12100"/>
            <a:ext cx="7717800" cy="3728649"/>
          </a:xfrm>
          <a:prstGeom prst="rect">
            <a:avLst/>
          </a:prstGeom>
          <a:noFill/>
        </p:spPr>
        <p:txBody>
          <a:bodyPr wrap="square" rtlCol="0">
            <a:spAutoFit/>
          </a:bodyPr>
          <a:lstStyle/>
          <a:p>
            <a:pPr marL="342900" indent="-342900" algn="just">
              <a:lnSpc>
                <a:spcPct val="150000"/>
              </a:lnSpc>
              <a:buClr>
                <a:schemeClr val="accent2"/>
              </a:buClr>
              <a:buFont typeface="Arial" panose="020B0604020202020204" pitchFamily="34" charset="0"/>
              <a:buChar char="•"/>
            </a:pPr>
            <a:r>
              <a:rPr lang="pt-PT" sz="2000" dirty="0" err="1">
                <a:solidFill>
                  <a:schemeClr val="bg1"/>
                </a:solidFill>
              </a:rPr>
              <a:t>Unicornscan</a:t>
            </a:r>
            <a:r>
              <a:rPr lang="pt-PT" sz="2000" dirty="0">
                <a:solidFill>
                  <a:schemeClr val="bg1"/>
                </a:solidFill>
              </a:rPr>
              <a:t> é uma ferramenta de varredura de rede de código aberto e multiplataforma</a:t>
            </a:r>
          </a:p>
          <a:p>
            <a:pPr marL="342900" indent="-342900" algn="just">
              <a:lnSpc>
                <a:spcPct val="150000"/>
              </a:lnSpc>
              <a:buClr>
                <a:schemeClr val="accent2"/>
              </a:buClr>
              <a:buFont typeface="Arial" panose="020B0604020202020204" pitchFamily="34" charset="0"/>
              <a:buChar char="•"/>
            </a:pPr>
            <a:r>
              <a:rPr lang="pt-PT" sz="2000" dirty="0" err="1">
                <a:solidFill>
                  <a:schemeClr val="bg1"/>
                </a:solidFill>
              </a:rPr>
              <a:t>Projetada</a:t>
            </a:r>
            <a:r>
              <a:rPr lang="pt-PT" sz="2000" dirty="0">
                <a:solidFill>
                  <a:schemeClr val="bg1"/>
                </a:solidFill>
              </a:rPr>
              <a:t> para identificar </a:t>
            </a:r>
            <a:r>
              <a:rPr lang="pt-PT" sz="2000" dirty="0" err="1">
                <a:solidFill>
                  <a:schemeClr val="bg1"/>
                </a:solidFill>
              </a:rPr>
              <a:t>hosts</a:t>
            </a:r>
            <a:r>
              <a:rPr lang="pt-PT" sz="2000" dirty="0">
                <a:solidFill>
                  <a:schemeClr val="bg1"/>
                </a:solidFill>
              </a:rPr>
              <a:t> e serviços em uma rede de forma eficiente</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Combina técnicas tradicionais de varredura com </a:t>
            </a:r>
            <a:r>
              <a:rPr lang="pt-PT" sz="2000" dirty="0">
                <a:solidFill>
                  <a:schemeClr val="bg1"/>
                </a:solidFill>
                <a:highlight>
                  <a:srgbClr val="0000FF"/>
                </a:highlight>
              </a:rPr>
              <a:t>métodos avançados de evasão de firewall</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Ideal para penetrar em redes protegidas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Capaz de descobrir </a:t>
            </a:r>
            <a:r>
              <a:rPr lang="pt-PT" sz="2000" dirty="0" err="1">
                <a:solidFill>
                  <a:schemeClr val="bg1"/>
                </a:solidFill>
              </a:rPr>
              <a:t>hosts</a:t>
            </a:r>
            <a:r>
              <a:rPr lang="pt-PT" sz="2000" dirty="0">
                <a:solidFill>
                  <a:schemeClr val="bg1"/>
                </a:solidFill>
              </a:rPr>
              <a:t> ocultos</a:t>
            </a:r>
          </a:p>
        </p:txBody>
      </p:sp>
    </p:spTree>
    <p:extLst>
      <p:ext uri="{BB962C8B-B14F-4D97-AF65-F5344CB8AC3E}">
        <p14:creationId xmlns:p14="http://schemas.microsoft.com/office/powerpoint/2010/main" val="154598787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39C6A5-75FB-F2B2-AABF-4F9C20A23DE2}"/>
              </a:ext>
            </a:extLst>
          </p:cNvPr>
          <p:cNvPicPr>
            <a:picLocks noChangeAspect="1"/>
          </p:cNvPicPr>
          <p:nvPr/>
        </p:nvPicPr>
        <p:blipFill>
          <a:blip r:embed="rId2"/>
          <a:stretch>
            <a:fillRect/>
          </a:stretch>
        </p:blipFill>
        <p:spPr>
          <a:xfrm>
            <a:off x="1369900" y="355198"/>
            <a:ext cx="6404200" cy="4433104"/>
          </a:xfrm>
          <a:prstGeom prst="rect">
            <a:avLst/>
          </a:prstGeom>
        </p:spPr>
      </p:pic>
    </p:spTree>
    <p:extLst>
      <p:ext uri="{BB962C8B-B14F-4D97-AF65-F5344CB8AC3E}">
        <p14:creationId xmlns:p14="http://schemas.microsoft.com/office/powerpoint/2010/main" val="312277222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3921"/>
        <p:cNvGrpSpPr/>
        <p:nvPr/>
      </p:nvGrpSpPr>
      <p:grpSpPr>
        <a:xfrm>
          <a:off x="0" y="0"/>
          <a:ext cx="0" cy="0"/>
          <a:chOff x="0" y="0"/>
          <a:chExt cx="0" cy="0"/>
        </a:xfrm>
      </p:grpSpPr>
      <p:sp>
        <p:nvSpPr>
          <p:cNvPr id="3922" name="Google Shape;3922;p57"/>
          <p:cNvSpPr/>
          <p:nvPr/>
        </p:nvSpPr>
        <p:spPr>
          <a:xfrm>
            <a:off x="1453350" y="3393677"/>
            <a:ext cx="6237300" cy="4380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txBox="1">
            <a:spLocks noGrp="1"/>
          </p:cNvSpPr>
          <p:nvPr>
            <p:ph type="title"/>
          </p:nvPr>
        </p:nvSpPr>
        <p:spPr>
          <a:xfrm>
            <a:off x="713100" y="2405677"/>
            <a:ext cx="7717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Testes</a:t>
            </a:r>
            <a:endParaRPr dirty="0"/>
          </a:p>
        </p:txBody>
      </p:sp>
      <p:sp>
        <p:nvSpPr>
          <p:cNvPr id="3924" name="Google Shape;3924;p57"/>
          <p:cNvSpPr txBox="1">
            <a:spLocks noGrp="1"/>
          </p:cNvSpPr>
          <p:nvPr>
            <p:ph type="subTitle" idx="1"/>
          </p:nvPr>
        </p:nvSpPr>
        <p:spPr>
          <a:xfrm>
            <a:off x="1858650" y="3415877"/>
            <a:ext cx="5426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a:t>
            </a:r>
            <a:r>
              <a:rPr lang="pt-PT" dirty="0" err="1"/>
              <a:t>amp</a:t>
            </a:r>
            <a:r>
              <a:rPr lang="pt-PT" dirty="0"/>
              <a:t>, </a:t>
            </a:r>
            <a:r>
              <a:rPr lang="en-US" dirty="0"/>
              <a:t>Metasploit, DOS</a:t>
            </a:r>
            <a:endParaRPr dirty="0"/>
          </a:p>
        </p:txBody>
      </p:sp>
      <p:sp>
        <p:nvSpPr>
          <p:cNvPr id="3925" name="Google Shape;3925;p57"/>
          <p:cNvSpPr txBox="1">
            <a:spLocks noGrp="1"/>
          </p:cNvSpPr>
          <p:nvPr>
            <p:ph type="title" idx="2"/>
          </p:nvPr>
        </p:nvSpPr>
        <p:spPr>
          <a:xfrm>
            <a:off x="3132450" y="1484973"/>
            <a:ext cx="2879100" cy="9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3926" name="Google Shape;3926;p57"/>
          <p:cNvGrpSpPr/>
          <p:nvPr/>
        </p:nvGrpSpPr>
        <p:grpSpPr>
          <a:xfrm rot="5400000" flipH="1">
            <a:off x="5489296" y="55862"/>
            <a:ext cx="1823016" cy="296643"/>
            <a:chOff x="7857346" y="3902355"/>
            <a:chExt cx="1823016" cy="296643"/>
          </a:xfrm>
        </p:grpSpPr>
        <p:sp>
          <p:nvSpPr>
            <p:cNvPr id="3927" name="Google Shape;3927;p57"/>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7"/>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7"/>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7"/>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3" name="Google Shape;3933;p57"/>
          <p:cNvGrpSpPr/>
          <p:nvPr/>
        </p:nvGrpSpPr>
        <p:grpSpPr>
          <a:xfrm>
            <a:off x="1827567" y="1274816"/>
            <a:ext cx="1105976" cy="133969"/>
            <a:chOff x="8183182" y="663852"/>
            <a:chExt cx="1475028" cy="178673"/>
          </a:xfrm>
        </p:grpSpPr>
        <p:grpSp>
          <p:nvGrpSpPr>
            <p:cNvPr id="3934" name="Google Shape;3934;p57"/>
            <p:cNvGrpSpPr/>
            <p:nvPr/>
          </p:nvGrpSpPr>
          <p:grpSpPr>
            <a:xfrm>
              <a:off x="8183182" y="774425"/>
              <a:ext cx="1178025" cy="68100"/>
              <a:chOff x="2024450" y="204150"/>
              <a:chExt cx="1178025" cy="68100"/>
            </a:xfrm>
          </p:grpSpPr>
          <p:sp>
            <p:nvSpPr>
              <p:cNvPr id="3935" name="Google Shape;3935;p57"/>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7"/>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7"/>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7"/>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7"/>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7"/>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7"/>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5" name="Google Shape;3945;p57"/>
            <p:cNvGrpSpPr/>
            <p:nvPr/>
          </p:nvGrpSpPr>
          <p:grpSpPr>
            <a:xfrm>
              <a:off x="8480185" y="663852"/>
              <a:ext cx="1178025" cy="68100"/>
              <a:chOff x="2024450" y="204150"/>
              <a:chExt cx="1178025" cy="68100"/>
            </a:xfrm>
          </p:grpSpPr>
          <p:sp>
            <p:nvSpPr>
              <p:cNvPr id="3946" name="Google Shape;3946;p57"/>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7"/>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7"/>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6" name="Google Shape;3956;p57"/>
          <p:cNvGrpSpPr/>
          <p:nvPr/>
        </p:nvGrpSpPr>
        <p:grpSpPr>
          <a:xfrm rot="5400000">
            <a:off x="2554975" y="4127250"/>
            <a:ext cx="98902" cy="553090"/>
            <a:chOff x="4898850" y="4820550"/>
            <a:chExt cx="98902" cy="553090"/>
          </a:xfrm>
        </p:grpSpPr>
        <p:sp>
          <p:nvSpPr>
            <p:cNvPr id="3957" name="Google Shape;3957;p57"/>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2" name="Google Shape;3962;p57"/>
          <p:cNvGrpSpPr/>
          <p:nvPr/>
        </p:nvGrpSpPr>
        <p:grpSpPr>
          <a:xfrm rot="5400000">
            <a:off x="4027600" y="367000"/>
            <a:ext cx="98902" cy="553090"/>
            <a:chOff x="4898850" y="4820550"/>
            <a:chExt cx="98902" cy="553090"/>
          </a:xfrm>
        </p:grpSpPr>
        <p:sp>
          <p:nvSpPr>
            <p:cNvPr id="3963" name="Google Shape;3963;p57"/>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7"/>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7"/>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4293"/>
        <p:cNvGrpSpPr/>
        <p:nvPr/>
      </p:nvGrpSpPr>
      <p:grpSpPr>
        <a:xfrm>
          <a:off x="0" y="0"/>
          <a:ext cx="0" cy="0"/>
          <a:chOff x="0" y="0"/>
          <a:chExt cx="0" cy="0"/>
        </a:xfrm>
      </p:grpSpPr>
      <p:sp>
        <p:nvSpPr>
          <p:cNvPr id="4294" name="Google Shape;4294;p63"/>
          <p:cNvSpPr/>
          <p:nvPr/>
        </p:nvSpPr>
        <p:spPr>
          <a:xfrm>
            <a:off x="713100" y="3393675"/>
            <a:ext cx="4729500" cy="4380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3"/>
          <p:cNvSpPr txBox="1">
            <a:spLocks noGrp="1"/>
          </p:cNvSpPr>
          <p:nvPr>
            <p:ph type="title"/>
          </p:nvPr>
        </p:nvSpPr>
        <p:spPr>
          <a:xfrm>
            <a:off x="864525" y="2405675"/>
            <a:ext cx="75663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2"/>
                </a:solidFill>
              </a:rPr>
              <a:t>CONCLU</a:t>
            </a:r>
            <a:r>
              <a:rPr lang="en" dirty="0"/>
              <a:t>SÃO</a:t>
            </a:r>
            <a:endParaRPr dirty="0"/>
          </a:p>
        </p:txBody>
      </p:sp>
      <p:sp>
        <p:nvSpPr>
          <p:cNvPr id="4296" name="Google Shape;4296;p63"/>
          <p:cNvSpPr txBox="1">
            <a:spLocks noGrp="1"/>
          </p:cNvSpPr>
          <p:nvPr>
            <p:ph type="subTitle" idx="1"/>
          </p:nvPr>
        </p:nvSpPr>
        <p:spPr>
          <a:xfrm>
            <a:off x="864525" y="3440475"/>
            <a:ext cx="4644000" cy="34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Kali linux - Vulnerabilidades</a:t>
            </a:r>
            <a:endParaRPr dirty="0"/>
          </a:p>
        </p:txBody>
      </p:sp>
      <p:sp>
        <p:nvSpPr>
          <p:cNvPr id="4297" name="Google Shape;4297;p63"/>
          <p:cNvSpPr txBox="1">
            <a:spLocks noGrp="1"/>
          </p:cNvSpPr>
          <p:nvPr>
            <p:ph type="title" idx="2"/>
          </p:nvPr>
        </p:nvSpPr>
        <p:spPr>
          <a:xfrm>
            <a:off x="864525" y="1484975"/>
            <a:ext cx="2130300" cy="9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grpSp>
        <p:nvGrpSpPr>
          <p:cNvPr id="4298" name="Google Shape;4298;p63"/>
          <p:cNvGrpSpPr/>
          <p:nvPr/>
        </p:nvGrpSpPr>
        <p:grpSpPr>
          <a:xfrm rot="-5400000" flipH="1">
            <a:off x="7383127" y="3012828"/>
            <a:ext cx="883262" cy="242091"/>
            <a:chOff x="2300350" y="2601250"/>
            <a:chExt cx="2275275" cy="623625"/>
          </a:xfrm>
        </p:grpSpPr>
        <p:sp>
          <p:nvSpPr>
            <p:cNvPr id="4299" name="Google Shape;4299;p63"/>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3"/>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3"/>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3"/>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3"/>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3"/>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63"/>
          <p:cNvGrpSpPr/>
          <p:nvPr/>
        </p:nvGrpSpPr>
        <p:grpSpPr>
          <a:xfrm rot="5400000">
            <a:off x="2935200" y="4005125"/>
            <a:ext cx="98902" cy="553090"/>
            <a:chOff x="4898850" y="4820550"/>
            <a:chExt cx="98902" cy="553090"/>
          </a:xfrm>
        </p:grpSpPr>
        <p:sp>
          <p:nvSpPr>
            <p:cNvPr id="4306" name="Google Shape;4306;p63"/>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3"/>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3"/>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3"/>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3"/>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3"/>
          <p:cNvGrpSpPr/>
          <p:nvPr/>
        </p:nvGrpSpPr>
        <p:grpSpPr>
          <a:xfrm>
            <a:off x="2502517" y="715516"/>
            <a:ext cx="1105976" cy="133969"/>
            <a:chOff x="8183182" y="663852"/>
            <a:chExt cx="1475028" cy="178673"/>
          </a:xfrm>
        </p:grpSpPr>
        <p:grpSp>
          <p:nvGrpSpPr>
            <p:cNvPr id="4312" name="Google Shape;4312;p63"/>
            <p:cNvGrpSpPr/>
            <p:nvPr/>
          </p:nvGrpSpPr>
          <p:grpSpPr>
            <a:xfrm>
              <a:off x="8183182" y="774425"/>
              <a:ext cx="1178025" cy="68100"/>
              <a:chOff x="2024450" y="204150"/>
              <a:chExt cx="1178025" cy="68100"/>
            </a:xfrm>
          </p:grpSpPr>
          <p:sp>
            <p:nvSpPr>
              <p:cNvPr id="4313" name="Google Shape;4313;p6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63"/>
            <p:cNvGrpSpPr/>
            <p:nvPr/>
          </p:nvGrpSpPr>
          <p:grpSpPr>
            <a:xfrm>
              <a:off x="8480185" y="663852"/>
              <a:ext cx="1178025" cy="68100"/>
              <a:chOff x="2024450" y="204150"/>
              <a:chExt cx="1178025" cy="68100"/>
            </a:xfrm>
          </p:grpSpPr>
          <p:sp>
            <p:nvSpPr>
              <p:cNvPr id="4324" name="Google Shape;4324;p6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4" name="Google Shape;4334;p63"/>
          <p:cNvGrpSpPr/>
          <p:nvPr/>
        </p:nvGrpSpPr>
        <p:grpSpPr>
          <a:xfrm>
            <a:off x="5835364" y="1296428"/>
            <a:ext cx="883262" cy="242091"/>
            <a:chOff x="2300350" y="2601250"/>
            <a:chExt cx="2275275" cy="623625"/>
          </a:xfrm>
        </p:grpSpPr>
        <p:sp>
          <p:nvSpPr>
            <p:cNvPr id="4335" name="Google Shape;4335;p63"/>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3"/>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3"/>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3"/>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3"/>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3"/>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63"/>
          <p:cNvGrpSpPr/>
          <p:nvPr/>
        </p:nvGrpSpPr>
        <p:grpSpPr>
          <a:xfrm>
            <a:off x="7672192" y="1903729"/>
            <a:ext cx="1823016" cy="296643"/>
            <a:chOff x="7857346" y="3902355"/>
            <a:chExt cx="1823016" cy="296643"/>
          </a:xfrm>
        </p:grpSpPr>
        <p:sp>
          <p:nvSpPr>
            <p:cNvPr id="4342" name="Google Shape;4342;p63"/>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3"/>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3"/>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3"/>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3"/>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3"/>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8" name="Google Shape;4348;p63"/>
          <p:cNvGrpSpPr/>
          <p:nvPr/>
        </p:nvGrpSpPr>
        <p:grpSpPr>
          <a:xfrm rot="5400000">
            <a:off x="4397925" y="1382925"/>
            <a:ext cx="98902" cy="553090"/>
            <a:chOff x="4898850" y="4820550"/>
            <a:chExt cx="98902" cy="553090"/>
          </a:xfrm>
        </p:grpSpPr>
        <p:sp>
          <p:nvSpPr>
            <p:cNvPr id="4349" name="Google Shape;4349;p63"/>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3"/>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3"/>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3"/>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3"/>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4" name="Google Shape;4354;p63"/>
          <p:cNvGrpSpPr/>
          <p:nvPr/>
        </p:nvGrpSpPr>
        <p:grpSpPr>
          <a:xfrm>
            <a:off x="5564542" y="4282016"/>
            <a:ext cx="1105976" cy="133969"/>
            <a:chOff x="8183182" y="663852"/>
            <a:chExt cx="1475028" cy="178673"/>
          </a:xfrm>
        </p:grpSpPr>
        <p:grpSp>
          <p:nvGrpSpPr>
            <p:cNvPr id="4355" name="Google Shape;4355;p63"/>
            <p:cNvGrpSpPr/>
            <p:nvPr/>
          </p:nvGrpSpPr>
          <p:grpSpPr>
            <a:xfrm>
              <a:off x="8183182" y="774425"/>
              <a:ext cx="1178025" cy="68100"/>
              <a:chOff x="2024450" y="204150"/>
              <a:chExt cx="1178025" cy="68100"/>
            </a:xfrm>
          </p:grpSpPr>
          <p:sp>
            <p:nvSpPr>
              <p:cNvPr id="4356" name="Google Shape;4356;p6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63"/>
            <p:cNvGrpSpPr/>
            <p:nvPr/>
          </p:nvGrpSpPr>
          <p:grpSpPr>
            <a:xfrm>
              <a:off x="8480185" y="663852"/>
              <a:ext cx="1178025" cy="68100"/>
              <a:chOff x="2024450" y="204150"/>
              <a:chExt cx="1178025" cy="68100"/>
            </a:xfrm>
          </p:grpSpPr>
          <p:sp>
            <p:nvSpPr>
              <p:cNvPr id="4367" name="Google Shape;4367;p6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4534"/>
        <p:cNvGrpSpPr/>
        <p:nvPr/>
      </p:nvGrpSpPr>
      <p:grpSpPr>
        <a:xfrm>
          <a:off x="0" y="0"/>
          <a:ext cx="0" cy="0"/>
          <a:chOff x="0" y="0"/>
          <a:chExt cx="0" cy="0"/>
        </a:xfrm>
      </p:grpSpPr>
      <p:pic>
        <p:nvPicPr>
          <p:cNvPr id="4535" name="Google Shape;4535;p68"/>
          <p:cNvPicPr preferRelativeResize="0"/>
          <p:nvPr/>
        </p:nvPicPr>
        <p:blipFill rotWithShape="1">
          <a:blip r:embed="rId3">
            <a:alphaModFix/>
          </a:blip>
          <a:srcRect l="17128" r="17121"/>
          <a:stretch/>
        </p:blipFill>
        <p:spPr>
          <a:xfrm>
            <a:off x="5474725" y="1307063"/>
            <a:ext cx="2727600" cy="2730300"/>
          </a:xfrm>
          <a:prstGeom prst="ellipse">
            <a:avLst/>
          </a:prstGeom>
          <a:noFill/>
          <a:ln>
            <a:noFill/>
          </a:ln>
          <a:effectLst>
            <a:outerShdw blurRad="657225" algn="bl" rotWithShape="0">
              <a:schemeClr val="accent2">
                <a:alpha val="40000"/>
              </a:schemeClr>
            </a:outerShdw>
          </a:effectLst>
        </p:spPr>
      </p:pic>
      <p:sp>
        <p:nvSpPr>
          <p:cNvPr id="4536" name="Google Shape;4536;p68"/>
          <p:cNvSpPr txBox="1">
            <a:spLocks noGrp="1"/>
          </p:cNvSpPr>
          <p:nvPr>
            <p:ph type="title"/>
          </p:nvPr>
        </p:nvSpPr>
        <p:spPr>
          <a:xfrm>
            <a:off x="865500" y="1323677"/>
            <a:ext cx="41661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PT" dirty="0"/>
              <a:t>5. CONCLUSÃO </a:t>
            </a:r>
            <a:endParaRPr dirty="0"/>
          </a:p>
        </p:txBody>
      </p:sp>
      <p:sp>
        <p:nvSpPr>
          <p:cNvPr id="4537" name="Google Shape;4537;p68"/>
          <p:cNvSpPr txBox="1">
            <a:spLocks noGrp="1"/>
          </p:cNvSpPr>
          <p:nvPr>
            <p:ph type="subTitle" idx="1"/>
          </p:nvPr>
        </p:nvSpPr>
        <p:spPr>
          <a:xfrm>
            <a:off x="865500" y="1966252"/>
            <a:ext cx="4166100" cy="1913700"/>
          </a:xfrm>
          <a:prstGeom prst="rect">
            <a:avLst/>
          </a:prstGeom>
        </p:spPr>
        <p:txBody>
          <a:bodyPr spcFirstLastPara="1" wrap="square" lIns="91425" tIns="91425" rIns="91425" bIns="91425" anchor="ctr" anchorCtr="0">
            <a:noAutofit/>
          </a:bodyPr>
          <a:lstStyle/>
          <a:p>
            <a:pPr marL="0" lvl="0" indent="0" algn="just" rtl="0">
              <a:lnSpc>
                <a:spcPct val="150000"/>
              </a:lnSpc>
              <a:spcBef>
                <a:spcPts val="0"/>
              </a:spcBef>
              <a:spcAft>
                <a:spcPts val="0"/>
              </a:spcAft>
              <a:buClr>
                <a:schemeClr val="dk1"/>
              </a:buClr>
              <a:buSzPts val="1100"/>
              <a:buFont typeface="Arial"/>
              <a:buNone/>
            </a:pPr>
            <a:r>
              <a:rPr lang="pt-PT" dirty="0"/>
              <a:t>	A análise de vulnerabilidades é um processo </a:t>
            </a:r>
            <a:r>
              <a:rPr lang="pt-PT" b="1" dirty="0"/>
              <a:t>contínuo</a:t>
            </a:r>
            <a:r>
              <a:rPr lang="pt-PT" dirty="0"/>
              <a:t> e </a:t>
            </a:r>
            <a:r>
              <a:rPr lang="pt-PT" b="1" dirty="0"/>
              <a:t>crucial</a:t>
            </a:r>
            <a:r>
              <a:rPr lang="pt-PT" dirty="0"/>
              <a:t> para a segurança da informação. Através da implementação de ferramentas e técnicas adequadas, as organizações podem reduzir significativamente o risco de ataques cibernéticos e proteger seus dados e activos.</a:t>
            </a:r>
            <a:endParaRPr lang="en-US" dirty="0"/>
          </a:p>
        </p:txBody>
      </p:sp>
      <p:sp>
        <p:nvSpPr>
          <p:cNvPr id="4538" name="Google Shape;4538;p68"/>
          <p:cNvSpPr/>
          <p:nvPr/>
        </p:nvSpPr>
        <p:spPr>
          <a:xfrm>
            <a:off x="3246095" y="4391554"/>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9" name="Google Shape;4539;p68"/>
          <p:cNvGrpSpPr/>
          <p:nvPr/>
        </p:nvGrpSpPr>
        <p:grpSpPr>
          <a:xfrm rot="-5400000">
            <a:off x="7445689" y="3626907"/>
            <a:ext cx="883262" cy="242091"/>
            <a:chOff x="2300350" y="2601250"/>
            <a:chExt cx="2275275" cy="623625"/>
          </a:xfrm>
        </p:grpSpPr>
        <p:sp>
          <p:nvSpPr>
            <p:cNvPr id="4540" name="Google Shape;4540;p68"/>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8"/>
          <p:cNvGrpSpPr/>
          <p:nvPr/>
        </p:nvGrpSpPr>
        <p:grpSpPr>
          <a:xfrm>
            <a:off x="4789594" y="914919"/>
            <a:ext cx="1105976" cy="133969"/>
            <a:chOff x="8183182" y="663852"/>
            <a:chExt cx="1475028" cy="178673"/>
          </a:xfrm>
        </p:grpSpPr>
        <p:grpSp>
          <p:nvGrpSpPr>
            <p:cNvPr id="4547" name="Google Shape;4547;p68"/>
            <p:cNvGrpSpPr/>
            <p:nvPr/>
          </p:nvGrpSpPr>
          <p:grpSpPr>
            <a:xfrm>
              <a:off x="8183182" y="774425"/>
              <a:ext cx="1178025" cy="68100"/>
              <a:chOff x="2024450" y="204150"/>
              <a:chExt cx="1178025" cy="68100"/>
            </a:xfrm>
          </p:grpSpPr>
          <p:sp>
            <p:nvSpPr>
              <p:cNvPr id="4548" name="Google Shape;4548;p6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68"/>
            <p:cNvGrpSpPr/>
            <p:nvPr/>
          </p:nvGrpSpPr>
          <p:grpSpPr>
            <a:xfrm>
              <a:off x="8480185" y="663852"/>
              <a:ext cx="1178025" cy="68100"/>
              <a:chOff x="2024450" y="204150"/>
              <a:chExt cx="1178025" cy="68100"/>
            </a:xfrm>
          </p:grpSpPr>
          <p:sp>
            <p:nvSpPr>
              <p:cNvPr id="4559" name="Google Shape;4559;p6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9" name="Google Shape;4569;p68"/>
          <p:cNvGrpSpPr/>
          <p:nvPr/>
        </p:nvGrpSpPr>
        <p:grpSpPr>
          <a:xfrm rot="5400000">
            <a:off x="5285275" y="3708175"/>
            <a:ext cx="98902" cy="553090"/>
            <a:chOff x="4898850" y="4820550"/>
            <a:chExt cx="98902" cy="553090"/>
          </a:xfrm>
        </p:grpSpPr>
        <p:sp>
          <p:nvSpPr>
            <p:cNvPr id="4570" name="Google Shape;4570;p68"/>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3698"/>
        <p:cNvGrpSpPr/>
        <p:nvPr/>
      </p:nvGrpSpPr>
      <p:grpSpPr>
        <a:xfrm>
          <a:off x="0" y="0"/>
          <a:ext cx="0" cy="0"/>
          <a:chOff x="0" y="0"/>
          <a:chExt cx="0" cy="0"/>
        </a:xfrm>
      </p:grpSpPr>
      <p:sp>
        <p:nvSpPr>
          <p:cNvPr id="3699" name="Google Shape;3699;p53"/>
          <p:cNvSpPr txBox="1">
            <a:spLocks noGrp="1"/>
          </p:cNvSpPr>
          <p:nvPr>
            <p:ph type="title"/>
          </p:nvPr>
        </p:nvSpPr>
        <p:spPr>
          <a:xfrm>
            <a:off x="1182000" y="1320700"/>
            <a:ext cx="6780000" cy="25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2"/>
                </a:solidFill>
              </a:rPr>
              <a:t>OBRIGADO!</a:t>
            </a:r>
            <a:br>
              <a:rPr lang="en" dirty="0">
                <a:solidFill>
                  <a:schemeClr val="accent2"/>
                </a:solidFill>
              </a:rPr>
            </a:br>
            <a:r>
              <a:rPr lang="en" sz="3200" dirty="0"/>
              <a:t>ANY QUESTIONS?</a:t>
            </a:r>
            <a:endParaRPr dirty="0"/>
          </a:p>
        </p:txBody>
      </p:sp>
      <p:grpSp>
        <p:nvGrpSpPr>
          <p:cNvPr id="3700" name="Google Shape;3700;p53"/>
          <p:cNvGrpSpPr/>
          <p:nvPr/>
        </p:nvGrpSpPr>
        <p:grpSpPr>
          <a:xfrm rot="10800000">
            <a:off x="2054539" y="4031203"/>
            <a:ext cx="883262" cy="242091"/>
            <a:chOff x="2300350" y="2601250"/>
            <a:chExt cx="2275275" cy="623625"/>
          </a:xfrm>
        </p:grpSpPr>
        <p:sp>
          <p:nvSpPr>
            <p:cNvPr id="3701" name="Google Shape;3701;p53"/>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53"/>
          <p:cNvGrpSpPr/>
          <p:nvPr/>
        </p:nvGrpSpPr>
        <p:grpSpPr>
          <a:xfrm>
            <a:off x="6010292" y="904716"/>
            <a:ext cx="1105976" cy="133969"/>
            <a:chOff x="8183182" y="663852"/>
            <a:chExt cx="1475028" cy="178673"/>
          </a:xfrm>
        </p:grpSpPr>
        <p:grpSp>
          <p:nvGrpSpPr>
            <p:cNvPr id="3708" name="Google Shape;3708;p53"/>
            <p:cNvGrpSpPr/>
            <p:nvPr/>
          </p:nvGrpSpPr>
          <p:grpSpPr>
            <a:xfrm>
              <a:off x="8183182" y="774425"/>
              <a:ext cx="1178025" cy="68100"/>
              <a:chOff x="2024450" y="204150"/>
              <a:chExt cx="1178025" cy="68100"/>
            </a:xfrm>
          </p:grpSpPr>
          <p:sp>
            <p:nvSpPr>
              <p:cNvPr id="3709" name="Google Shape;3709;p5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53"/>
            <p:cNvGrpSpPr/>
            <p:nvPr/>
          </p:nvGrpSpPr>
          <p:grpSpPr>
            <a:xfrm>
              <a:off x="8480185" y="663852"/>
              <a:ext cx="1178025" cy="68100"/>
              <a:chOff x="2024450" y="204150"/>
              <a:chExt cx="1178025" cy="68100"/>
            </a:xfrm>
          </p:grpSpPr>
          <p:sp>
            <p:nvSpPr>
              <p:cNvPr id="3720" name="Google Shape;3720;p53"/>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0" name="Google Shape;3730;p53"/>
          <p:cNvGrpSpPr/>
          <p:nvPr/>
        </p:nvGrpSpPr>
        <p:grpSpPr>
          <a:xfrm>
            <a:off x="5447301" y="4459919"/>
            <a:ext cx="1252897" cy="51000"/>
            <a:chOff x="2915381" y="4104819"/>
            <a:chExt cx="1252897" cy="51000"/>
          </a:xfrm>
        </p:grpSpPr>
        <p:sp>
          <p:nvSpPr>
            <p:cNvPr id="3731" name="Google Shape;3731;p53"/>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3.1. Análise de Vulnerabilidades em Infra-estruturas </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459572"/>
            <a:ext cx="7717800" cy="2343655"/>
          </a:xfrm>
          <a:prstGeom prst="rect">
            <a:avLst/>
          </a:prstGeom>
          <a:noFill/>
        </p:spPr>
        <p:txBody>
          <a:bodyPr wrap="square" rtlCol="0">
            <a:spAutoFit/>
          </a:bodyPr>
          <a:lstStyle/>
          <a:p>
            <a:pPr algn="just">
              <a:lnSpc>
                <a:spcPct val="150000"/>
              </a:lnSpc>
            </a:pPr>
            <a:r>
              <a:rPr lang="pt-PT" sz="2000" dirty="0">
                <a:solidFill>
                  <a:schemeClr val="bg1"/>
                </a:solidFill>
              </a:rPr>
              <a:t>A análise de vulnerabilidades é essencial na segurança cibernética, identificando e avaliando riscos em sistemas e redes. </a:t>
            </a:r>
          </a:p>
          <a:p>
            <a:pPr algn="just">
              <a:lnSpc>
                <a:spcPct val="150000"/>
              </a:lnSpc>
            </a:pPr>
            <a:r>
              <a:rPr lang="pt-PT" sz="2000" dirty="0">
                <a:solidFill>
                  <a:schemeClr val="bg1"/>
                </a:solidFill>
              </a:rPr>
              <a:t>Envolve testes para encontrar falhas em software, hardware e configurações que possam ser exploradas por invasores, resultando em roubo de dados ou comprometimento do sistema.</a:t>
            </a:r>
          </a:p>
        </p:txBody>
      </p:sp>
    </p:spTree>
    <p:extLst>
      <p:ext uri="{BB962C8B-B14F-4D97-AF65-F5344CB8AC3E}">
        <p14:creationId xmlns:p14="http://schemas.microsoft.com/office/powerpoint/2010/main" val="297156294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3.1. Análise de Vulnerabilidades em Infra-estruturas </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459572"/>
            <a:ext cx="7717800" cy="2805320"/>
          </a:xfrm>
          <a:prstGeom prst="rect">
            <a:avLst/>
          </a:prstGeom>
          <a:noFill/>
        </p:spPr>
        <p:txBody>
          <a:bodyPr wrap="square" rtlCol="0">
            <a:spAutoFit/>
          </a:bodyPr>
          <a:lstStyle/>
          <a:p>
            <a:pPr algn="just">
              <a:lnSpc>
                <a:spcPct val="150000"/>
              </a:lnSpc>
            </a:pPr>
            <a:r>
              <a:rPr lang="pt-PT" sz="2000" dirty="0">
                <a:solidFill>
                  <a:schemeClr val="bg1"/>
                </a:solidFill>
              </a:rPr>
              <a:t>A análise de vulnerabilidades é tipicamente dividida em três etapas: </a:t>
            </a:r>
            <a:r>
              <a:rPr lang="pt-PT" sz="2000" dirty="0">
                <a:solidFill>
                  <a:schemeClr val="bg1"/>
                </a:solidFill>
                <a:highlight>
                  <a:srgbClr val="000080"/>
                </a:highlight>
              </a:rPr>
              <a:t>descoberta</a:t>
            </a:r>
            <a:r>
              <a:rPr lang="pt-PT" sz="2000" dirty="0">
                <a:solidFill>
                  <a:schemeClr val="bg1"/>
                </a:solidFill>
              </a:rPr>
              <a:t>, </a:t>
            </a:r>
            <a:r>
              <a:rPr lang="pt-PT" sz="2000" dirty="0">
                <a:solidFill>
                  <a:schemeClr val="bg1"/>
                </a:solidFill>
                <a:highlight>
                  <a:srgbClr val="000080"/>
                </a:highlight>
              </a:rPr>
              <a:t>avaliação</a:t>
            </a:r>
            <a:r>
              <a:rPr lang="pt-PT" sz="2000" dirty="0">
                <a:solidFill>
                  <a:schemeClr val="bg1"/>
                </a:solidFill>
              </a:rPr>
              <a:t> e </a:t>
            </a:r>
            <a:r>
              <a:rPr lang="pt-PT" sz="2000" dirty="0">
                <a:solidFill>
                  <a:schemeClr val="bg1"/>
                </a:solidFill>
                <a:highlight>
                  <a:srgbClr val="000080"/>
                </a:highlight>
              </a:rPr>
              <a:t>correcção</a:t>
            </a:r>
            <a:r>
              <a:rPr lang="pt-PT" sz="2000" dirty="0">
                <a:solidFill>
                  <a:schemeClr val="bg1"/>
                </a:solidFill>
              </a:rPr>
              <a:t>. Na descoberta, identificam-se os activos da rede e, em verificações de software, compreende-se seu funcionamento e tecnologias envolvidas. A avaliação classifica as vulnerabilidades em termos de risco, gravidade e impacto</a:t>
            </a:r>
          </a:p>
        </p:txBody>
      </p:sp>
    </p:spTree>
    <p:extLst>
      <p:ext uri="{BB962C8B-B14F-4D97-AF65-F5344CB8AC3E}">
        <p14:creationId xmlns:p14="http://schemas.microsoft.com/office/powerpoint/2010/main" val="194220807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3.1. Análise de Vulnerabilidades em Infra-estruturas </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459572"/>
            <a:ext cx="7717800" cy="1881990"/>
          </a:xfrm>
          <a:prstGeom prst="rect">
            <a:avLst/>
          </a:prstGeom>
          <a:noFill/>
        </p:spPr>
        <p:txBody>
          <a:bodyPr wrap="square" rtlCol="0">
            <a:spAutoFit/>
          </a:bodyPr>
          <a:lstStyle/>
          <a:p>
            <a:pPr algn="just">
              <a:lnSpc>
                <a:spcPct val="150000"/>
              </a:lnSpc>
            </a:pPr>
            <a:r>
              <a:rPr lang="pt-PT" sz="2000" dirty="0">
                <a:solidFill>
                  <a:schemeClr val="bg1"/>
                </a:solidFill>
              </a:rPr>
              <a:t>Detectar vulnerabilidades precocemente reduz o risco de ataques cibernéticos, roubo de dados e comprometimento do sistema, além de auxiliar na conformidade regulatória e demonstrar compromisso com a segurança aos clientes e partes interessadas.</a:t>
            </a:r>
          </a:p>
        </p:txBody>
      </p:sp>
    </p:spTree>
    <p:extLst>
      <p:ext uri="{BB962C8B-B14F-4D97-AF65-F5344CB8AC3E}">
        <p14:creationId xmlns:p14="http://schemas.microsoft.com/office/powerpoint/2010/main" val="30312223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942EB7-A5AA-D794-B870-CBC1EBC06822}"/>
              </a:ext>
            </a:extLst>
          </p:cNvPr>
          <p:cNvSpPr>
            <a:spLocks noGrp="1"/>
          </p:cNvSpPr>
          <p:nvPr>
            <p:ph type="title"/>
          </p:nvPr>
        </p:nvSpPr>
        <p:spPr>
          <a:xfrm>
            <a:off x="713100" y="2650779"/>
            <a:ext cx="7717800" cy="841800"/>
          </a:xfrm>
        </p:spPr>
        <p:txBody>
          <a:bodyPr/>
          <a:lstStyle/>
          <a:p>
            <a:r>
              <a:rPr lang="pt-PT" dirty="0"/>
              <a:t>Técnicas de Análise de Vulnerabilidades </a:t>
            </a:r>
          </a:p>
        </p:txBody>
      </p:sp>
      <p:sp>
        <p:nvSpPr>
          <p:cNvPr id="8" name="Title 7">
            <a:extLst>
              <a:ext uri="{FF2B5EF4-FFF2-40B4-BE49-F238E27FC236}">
                <a16:creationId xmlns:a16="http://schemas.microsoft.com/office/drawing/2014/main" id="{AD842876-539B-26DF-63A8-7043836DBBE0}"/>
              </a:ext>
            </a:extLst>
          </p:cNvPr>
          <p:cNvSpPr>
            <a:spLocks noGrp="1"/>
          </p:cNvSpPr>
          <p:nvPr>
            <p:ph type="title" idx="2"/>
          </p:nvPr>
        </p:nvSpPr>
        <p:spPr>
          <a:xfrm>
            <a:off x="3009897" y="806246"/>
            <a:ext cx="2879100" cy="920700"/>
          </a:xfrm>
        </p:spPr>
        <p:txBody>
          <a:bodyPr/>
          <a:lstStyle/>
          <a:p>
            <a:r>
              <a:rPr lang="pt-PT" dirty="0"/>
              <a:t>3.1.1</a:t>
            </a:r>
          </a:p>
        </p:txBody>
      </p:sp>
    </p:spTree>
    <p:extLst>
      <p:ext uri="{BB962C8B-B14F-4D97-AF65-F5344CB8AC3E}">
        <p14:creationId xmlns:p14="http://schemas.microsoft.com/office/powerpoint/2010/main" val="209865721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3.1.1. Técnicas de Análise de Vulnerabilidades </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560156"/>
            <a:ext cx="7717800" cy="2805320"/>
          </a:xfrm>
          <a:prstGeom prst="rect">
            <a:avLst/>
          </a:prstGeom>
          <a:noFill/>
        </p:spPr>
        <p:txBody>
          <a:bodyPr wrap="square" rtlCol="0">
            <a:spAutoFit/>
          </a:bodyPr>
          <a:lstStyle/>
          <a:p>
            <a:pPr algn="just">
              <a:lnSpc>
                <a:spcPct val="150000"/>
              </a:lnSpc>
            </a:pPr>
            <a:r>
              <a:rPr lang="pt-PT" sz="2000" dirty="0">
                <a:solidFill>
                  <a:schemeClr val="bg1"/>
                </a:solidFill>
              </a:rPr>
              <a:t>A análise de vulnerabilidades emprega várias técnicas:</a:t>
            </a:r>
          </a:p>
          <a:p>
            <a:pPr algn="just">
              <a:lnSpc>
                <a:spcPct val="150000"/>
              </a:lnSpc>
            </a:pPr>
            <a:r>
              <a:rPr lang="pt-PT" sz="2000" b="1" dirty="0">
                <a:solidFill>
                  <a:schemeClr val="bg1"/>
                </a:solidFill>
              </a:rPr>
              <a:t>Varreduras de Portas</a:t>
            </a:r>
            <a:r>
              <a:rPr lang="pt-PT" sz="2000" dirty="0">
                <a:solidFill>
                  <a:schemeClr val="bg1"/>
                </a:solidFill>
              </a:rPr>
              <a:t>: Identifica portas abertas em um sistema ou rede, indicando serviços potencialmente exploráveis.</a:t>
            </a:r>
          </a:p>
          <a:p>
            <a:pPr algn="just">
              <a:lnSpc>
                <a:spcPct val="150000"/>
              </a:lnSpc>
            </a:pPr>
            <a:endParaRPr lang="pt-PT" sz="2000" dirty="0">
              <a:solidFill>
                <a:schemeClr val="bg1"/>
              </a:solidFill>
            </a:endParaRPr>
          </a:p>
          <a:p>
            <a:pPr algn="just">
              <a:lnSpc>
                <a:spcPct val="150000"/>
              </a:lnSpc>
            </a:pPr>
            <a:r>
              <a:rPr lang="pt-PT" sz="2000" b="1" dirty="0">
                <a:solidFill>
                  <a:schemeClr val="bg1"/>
                </a:solidFill>
              </a:rPr>
              <a:t>Varredura de Vulnerabilidades</a:t>
            </a:r>
            <a:r>
              <a:rPr lang="pt-PT" sz="2000" dirty="0">
                <a:solidFill>
                  <a:schemeClr val="bg1"/>
                </a:solidFill>
              </a:rPr>
              <a:t>: Realiza testes automatizados para encontrar vulnerabilidades conhecidas em sistemas ou redes.</a:t>
            </a:r>
          </a:p>
        </p:txBody>
      </p:sp>
    </p:spTree>
    <p:extLst>
      <p:ext uri="{BB962C8B-B14F-4D97-AF65-F5344CB8AC3E}">
        <p14:creationId xmlns:p14="http://schemas.microsoft.com/office/powerpoint/2010/main" val="165365804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3.1.1. Técnicas de Análise de Vulnerabilidades </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395564"/>
            <a:ext cx="7717800" cy="2805320"/>
          </a:xfrm>
          <a:prstGeom prst="rect">
            <a:avLst/>
          </a:prstGeom>
          <a:noFill/>
        </p:spPr>
        <p:txBody>
          <a:bodyPr wrap="square" rtlCol="0">
            <a:spAutoFit/>
          </a:bodyPr>
          <a:lstStyle/>
          <a:p>
            <a:pPr algn="just">
              <a:lnSpc>
                <a:spcPct val="150000"/>
              </a:lnSpc>
            </a:pPr>
            <a:r>
              <a:rPr lang="pt-PT" sz="2000" b="1" dirty="0">
                <a:solidFill>
                  <a:schemeClr val="bg1"/>
                </a:solidFill>
              </a:rPr>
              <a:t>Testes de Invasão</a:t>
            </a:r>
            <a:r>
              <a:rPr lang="pt-PT" sz="2000" dirty="0">
                <a:solidFill>
                  <a:schemeClr val="bg1"/>
                </a:solidFill>
              </a:rPr>
              <a:t>: Os testes de invasão são uma técnica que envolve a simulação de um ataque para identificar vulnerabilidades e explorá-las de maneira controlada. Esse tipo de teste é conduzido com o consentimento do proprietário do sistema ou rede e é geralmente realizado por profissionais de segurança cibernética experientes.</a:t>
            </a:r>
          </a:p>
        </p:txBody>
      </p:sp>
    </p:spTree>
    <p:extLst>
      <p:ext uri="{BB962C8B-B14F-4D97-AF65-F5344CB8AC3E}">
        <p14:creationId xmlns:p14="http://schemas.microsoft.com/office/powerpoint/2010/main" val="289636025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942EB7-A5AA-D794-B870-CBC1EBC06822}"/>
              </a:ext>
            </a:extLst>
          </p:cNvPr>
          <p:cNvSpPr>
            <a:spLocks noGrp="1"/>
          </p:cNvSpPr>
          <p:nvPr>
            <p:ph type="title"/>
          </p:nvPr>
        </p:nvSpPr>
        <p:spPr>
          <a:xfrm>
            <a:off x="713100" y="2650779"/>
            <a:ext cx="7717800" cy="841800"/>
          </a:xfrm>
        </p:spPr>
        <p:txBody>
          <a:bodyPr/>
          <a:lstStyle/>
          <a:p>
            <a:r>
              <a:rPr lang="pt-PT" dirty="0"/>
              <a:t>--OWASP--</a:t>
            </a:r>
            <a:br>
              <a:rPr lang="pt-PT" dirty="0"/>
            </a:br>
            <a:r>
              <a:rPr lang="pt-PT" dirty="0"/>
              <a:t>TOP 10</a:t>
            </a:r>
          </a:p>
        </p:txBody>
      </p:sp>
      <p:sp>
        <p:nvSpPr>
          <p:cNvPr id="8" name="Title 7">
            <a:extLst>
              <a:ext uri="{FF2B5EF4-FFF2-40B4-BE49-F238E27FC236}">
                <a16:creationId xmlns:a16="http://schemas.microsoft.com/office/drawing/2014/main" id="{AD842876-539B-26DF-63A8-7043836DBBE0}"/>
              </a:ext>
            </a:extLst>
          </p:cNvPr>
          <p:cNvSpPr>
            <a:spLocks noGrp="1"/>
          </p:cNvSpPr>
          <p:nvPr>
            <p:ph type="title" idx="2"/>
          </p:nvPr>
        </p:nvSpPr>
        <p:spPr>
          <a:xfrm>
            <a:off x="3009897" y="806246"/>
            <a:ext cx="2879100" cy="920700"/>
          </a:xfrm>
        </p:spPr>
        <p:txBody>
          <a:bodyPr/>
          <a:lstStyle/>
          <a:p>
            <a:r>
              <a:rPr lang="pt-PT" dirty="0"/>
              <a:t>3.2</a:t>
            </a:r>
          </a:p>
        </p:txBody>
      </p:sp>
    </p:spTree>
    <p:extLst>
      <p:ext uri="{BB962C8B-B14F-4D97-AF65-F5344CB8AC3E}">
        <p14:creationId xmlns:p14="http://schemas.microsoft.com/office/powerpoint/2010/main" val="428357753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71"/>
        <p:cNvGrpSpPr/>
        <p:nvPr/>
      </p:nvGrpSpPr>
      <p:grpSpPr>
        <a:xfrm>
          <a:off x="0" y="0"/>
          <a:ext cx="0" cy="0"/>
          <a:chOff x="0" y="0"/>
          <a:chExt cx="0" cy="0"/>
        </a:xfrm>
      </p:grpSpPr>
      <p:sp>
        <p:nvSpPr>
          <p:cNvPr id="3973" name="Google Shape;3973;p58"/>
          <p:cNvSpPr/>
          <p:nvPr/>
        </p:nvSpPr>
        <p:spPr>
          <a:xfrm>
            <a:off x="6130278" y="2178326"/>
            <a:ext cx="2181872" cy="531202"/>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8"/>
          <p:cNvSpPr/>
          <p:nvPr/>
        </p:nvSpPr>
        <p:spPr>
          <a:xfrm>
            <a:off x="2195178" y="2195508"/>
            <a:ext cx="2184750" cy="531203"/>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8"/>
          <p:cNvSpPr txBox="1">
            <a:spLocks noGrp="1"/>
          </p:cNvSpPr>
          <p:nvPr>
            <p:ph type="title" idx="8"/>
          </p:nvPr>
        </p:nvSpPr>
        <p:spPr>
          <a:xfrm>
            <a:off x="713100" y="539400"/>
            <a:ext cx="7717800" cy="5727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dirty="0"/>
              <a:t>GRUPO </a:t>
            </a:r>
            <a:r>
              <a:rPr lang="en" dirty="0">
                <a:solidFill>
                  <a:schemeClr val="accent2"/>
                </a:solidFill>
              </a:rPr>
              <a:t>7</a:t>
            </a:r>
            <a:endParaRPr dirty="0">
              <a:solidFill>
                <a:schemeClr val="accent2"/>
              </a:solidFill>
            </a:endParaRPr>
          </a:p>
        </p:txBody>
      </p:sp>
      <p:sp>
        <p:nvSpPr>
          <p:cNvPr id="3977" name="Google Shape;3977;p58"/>
          <p:cNvSpPr txBox="1">
            <a:spLocks noGrp="1"/>
          </p:cNvSpPr>
          <p:nvPr>
            <p:ph type="title"/>
          </p:nvPr>
        </p:nvSpPr>
        <p:spPr>
          <a:xfrm>
            <a:off x="2303328" y="2342330"/>
            <a:ext cx="2019300" cy="27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Simão Jr., Belarmino</a:t>
            </a:r>
            <a:endParaRPr dirty="0"/>
          </a:p>
        </p:txBody>
      </p:sp>
      <p:sp>
        <p:nvSpPr>
          <p:cNvPr id="3978" name="Google Shape;3978;p58"/>
          <p:cNvSpPr txBox="1">
            <a:spLocks noGrp="1"/>
          </p:cNvSpPr>
          <p:nvPr>
            <p:ph type="subTitle" idx="1"/>
          </p:nvPr>
        </p:nvSpPr>
        <p:spPr>
          <a:xfrm>
            <a:off x="2173872" y="2675270"/>
            <a:ext cx="2265600" cy="53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Cód: 20212826</a:t>
            </a:r>
            <a:endParaRPr dirty="0"/>
          </a:p>
        </p:txBody>
      </p:sp>
      <p:sp>
        <p:nvSpPr>
          <p:cNvPr id="3979" name="Google Shape;3979;p58"/>
          <p:cNvSpPr txBox="1">
            <a:spLocks noGrp="1"/>
          </p:cNvSpPr>
          <p:nvPr>
            <p:ph type="title" idx="2"/>
          </p:nvPr>
        </p:nvSpPr>
        <p:spPr>
          <a:xfrm>
            <a:off x="6172578" y="2329610"/>
            <a:ext cx="2019300" cy="27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Florêncio, Nuno Fonseca</a:t>
            </a:r>
            <a:endParaRPr dirty="0"/>
          </a:p>
        </p:txBody>
      </p:sp>
      <p:sp>
        <p:nvSpPr>
          <p:cNvPr id="3980" name="Google Shape;3980;p58"/>
          <p:cNvSpPr txBox="1">
            <a:spLocks noGrp="1"/>
          </p:cNvSpPr>
          <p:nvPr>
            <p:ph type="subTitle" idx="3"/>
          </p:nvPr>
        </p:nvSpPr>
        <p:spPr>
          <a:xfrm>
            <a:off x="6049428" y="2675270"/>
            <a:ext cx="2265600" cy="53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Cód: 20212799</a:t>
            </a:r>
            <a:endParaRPr dirty="0"/>
          </a:p>
        </p:txBody>
      </p:sp>
      <p:grpSp>
        <p:nvGrpSpPr>
          <p:cNvPr id="3989" name="Google Shape;3989;p58"/>
          <p:cNvGrpSpPr/>
          <p:nvPr/>
        </p:nvGrpSpPr>
        <p:grpSpPr>
          <a:xfrm rot="10800000">
            <a:off x="3173864" y="4502492"/>
            <a:ext cx="883262" cy="242091"/>
            <a:chOff x="2300350" y="2601250"/>
            <a:chExt cx="2275275" cy="623625"/>
          </a:xfrm>
        </p:grpSpPr>
        <p:sp>
          <p:nvSpPr>
            <p:cNvPr id="3990" name="Google Shape;3990;p58"/>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8"/>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58"/>
          <p:cNvGrpSpPr/>
          <p:nvPr/>
        </p:nvGrpSpPr>
        <p:grpSpPr>
          <a:xfrm>
            <a:off x="7812807" y="997962"/>
            <a:ext cx="1520982" cy="302065"/>
            <a:chOff x="5642557" y="-150670"/>
            <a:chExt cx="1520982" cy="302065"/>
          </a:xfrm>
        </p:grpSpPr>
        <p:sp>
          <p:nvSpPr>
            <p:cNvPr id="3997" name="Google Shape;3997;p58"/>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8"/>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8"/>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8"/>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58"/>
          <p:cNvGrpSpPr/>
          <p:nvPr/>
        </p:nvGrpSpPr>
        <p:grpSpPr>
          <a:xfrm rot="5400000">
            <a:off x="2818975" y="934625"/>
            <a:ext cx="98902" cy="553090"/>
            <a:chOff x="4898850" y="4820550"/>
            <a:chExt cx="98902" cy="553090"/>
          </a:xfrm>
        </p:grpSpPr>
        <p:sp>
          <p:nvSpPr>
            <p:cNvPr id="4003" name="Google Shape;4003;p58"/>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8"/>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8"/>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8"/>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8"/>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Picture 12">
            <a:extLst>
              <a:ext uri="{FF2B5EF4-FFF2-40B4-BE49-F238E27FC236}">
                <a16:creationId xmlns:a16="http://schemas.microsoft.com/office/drawing/2014/main" id="{0B51B0C6-130A-CE0E-CB80-53C581C1DB9A}"/>
              </a:ext>
            </a:extLst>
          </p:cNvPr>
          <p:cNvPicPr>
            <a:picLocks noChangeAspect="1"/>
          </p:cNvPicPr>
          <p:nvPr/>
        </p:nvPicPr>
        <p:blipFill>
          <a:blip r:embed="rId3"/>
          <a:stretch>
            <a:fillRect/>
          </a:stretch>
        </p:blipFill>
        <p:spPr>
          <a:xfrm>
            <a:off x="828972" y="1968750"/>
            <a:ext cx="1220126" cy="1206000"/>
          </a:xfrm>
          <a:prstGeom prst="ellipse">
            <a:avLst/>
          </a:prstGeom>
          <a:ln w="165100">
            <a:solidFill>
              <a:schemeClr val="accent2"/>
            </a:solidFill>
          </a:ln>
          <a:effectLst>
            <a:softEdge rad="112500"/>
          </a:effectLst>
        </p:spPr>
      </p:pic>
      <p:pic>
        <p:nvPicPr>
          <p:cNvPr id="4" name="Picture 3">
            <a:extLst>
              <a:ext uri="{FF2B5EF4-FFF2-40B4-BE49-F238E27FC236}">
                <a16:creationId xmlns:a16="http://schemas.microsoft.com/office/drawing/2014/main" id="{76B0D91A-A45D-3EDD-280B-1533B63F831A}"/>
              </a:ext>
            </a:extLst>
          </p:cNvPr>
          <p:cNvPicPr>
            <a:picLocks noChangeAspect="1"/>
          </p:cNvPicPr>
          <p:nvPr/>
        </p:nvPicPr>
        <p:blipFill>
          <a:blip r:embed="rId4"/>
          <a:srcRect t="579" b="579"/>
          <a:stretch/>
        </p:blipFill>
        <p:spPr>
          <a:xfrm>
            <a:off x="4769758" y="1876280"/>
            <a:ext cx="1220126" cy="1206000"/>
          </a:xfrm>
          <a:prstGeom prst="ellipse">
            <a:avLst/>
          </a:prstGeom>
          <a:ln w="165100">
            <a:solidFill>
              <a:schemeClr val="accent2"/>
            </a:solidFill>
          </a:ln>
          <a:effectLst>
            <a:softEdge rad="112500"/>
          </a:effectLst>
        </p:spPr>
      </p:pic>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3.2. OWASP - TOP 10</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075524"/>
            <a:ext cx="7717800" cy="3728649"/>
          </a:xfrm>
          <a:prstGeom prst="rect">
            <a:avLst/>
          </a:prstGeom>
          <a:noFill/>
        </p:spPr>
        <p:txBody>
          <a:bodyPr wrap="square" rtlCol="0">
            <a:spAutoFit/>
          </a:bodyPr>
          <a:lstStyle/>
          <a:p>
            <a:pPr algn="just">
              <a:lnSpc>
                <a:spcPct val="150000"/>
              </a:lnSpc>
            </a:pPr>
            <a:r>
              <a:rPr lang="pt-PT" sz="2000" dirty="0">
                <a:solidFill>
                  <a:schemeClr val="bg1"/>
                </a:solidFill>
              </a:rPr>
              <a:t>A OWASP (</a:t>
            </a:r>
            <a:r>
              <a:rPr lang="pt-PT" sz="2000" i="1" dirty="0">
                <a:solidFill>
                  <a:schemeClr val="bg1"/>
                </a:solidFill>
              </a:rPr>
              <a:t>Open Web </a:t>
            </a:r>
            <a:r>
              <a:rPr lang="pt-PT" sz="2000" i="1" dirty="0" err="1">
                <a:solidFill>
                  <a:schemeClr val="bg1"/>
                </a:solidFill>
              </a:rPr>
              <a:t>Application</a:t>
            </a:r>
            <a:r>
              <a:rPr lang="pt-PT" sz="2000" i="1" dirty="0">
                <a:solidFill>
                  <a:schemeClr val="bg1"/>
                </a:solidFill>
              </a:rPr>
              <a:t> </a:t>
            </a:r>
            <a:r>
              <a:rPr lang="pt-PT" sz="2000" i="1" dirty="0" err="1">
                <a:solidFill>
                  <a:schemeClr val="bg1"/>
                </a:solidFill>
              </a:rPr>
              <a:t>Security</a:t>
            </a:r>
            <a:r>
              <a:rPr lang="pt-PT" sz="2000" i="1" dirty="0">
                <a:solidFill>
                  <a:schemeClr val="bg1"/>
                </a:solidFill>
              </a:rPr>
              <a:t> Project</a:t>
            </a:r>
            <a:r>
              <a:rPr lang="pt-PT" sz="2000" dirty="0">
                <a:solidFill>
                  <a:schemeClr val="bg1"/>
                </a:solidFill>
              </a:rPr>
              <a:t>), é uma organização sem fins lucrativos focada na segurança de aplicações web. O "</a:t>
            </a:r>
            <a:r>
              <a:rPr lang="pt-PT" sz="2000" b="1" dirty="0">
                <a:solidFill>
                  <a:schemeClr val="bg1"/>
                </a:solidFill>
              </a:rPr>
              <a:t>OWASP Top 10</a:t>
            </a:r>
            <a:r>
              <a:rPr lang="pt-PT" sz="2000" dirty="0">
                <a:solidFill>
                  <a:schemeClr val="bg1"/>
                </a:solidFill>
              </a:rPr>
              <a:t>" é um documento de conscientização padrão para desenvolvedores e segurança de aplicações web. Ele destaca os dez principais riscos de segurança críticos para aplicações web, sendo reconhecido globalmente como um guia fundamental para promover práticas de codificação mais seguras.</a:t>
            </a:r>
          </a:p>
        </p:txBody>
      </p:sp>
    </p:spTree>
    <p:extLst>
      <p:ext uri="{BB962C8B-B14F-4D97-AF65-F5344CB8AC3E}">
        <p14:creationId xmlns:p14="http://schemas.microsoft.com/office/powerpoint/2010/main" val="349715774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CC434-38EB-7765-815E-ACF1611B8F31}"/>
              </a:ext>
            </a:extLst>
          </p:cNvPr>
          <p:cNvSpPr>
            <a:spLocks noGrp="1"/>
          </p:cNvSpPr>
          <p:nvPr>
            <p:ph type="title"/>
          </p:nvPr>
        </p:nvSpPr>
        <p:spPr/>
        <p:txBody>
          <a:bodyPr/>
          <a:lstStyle/>
          <a:p>
            <a:r>
              <a:rPr lang="pt-PT" sz="2800" dirty="0"/>
              <a:t>Evolução das Vulnerabilidades (2017-2021)</a:t>
            </a:r>
          </a:p>
        </p:txBody>
      </p:sp>
      <p:pic>
        <p:nvPicPr>
          <p:cNvPr id="3" name="Picture 2">
            <a:extLst>
              <a:ext uri="{FF2B5EF4-FFF2-40B4-BE49-F238E27FC236}">
                <a16:creationId xmlns:a16="http://schemas.microsoft.com/office/drawing/2014/main" id="{D6C6E5AC-8479-3E92-1F1D-777842C0C292}"/>
              </a:ext>
            </a:extLst>
          </p:cNvPr>
          <p:cNvPicPr>
            <a:picLocks noChangeAspect="1"/>
          </p:cNvPicPr>
          <p:nvPr/>
        </p:nvPicPr>
        <p:blipFill>
          <a:blip r:embed="rId2"/>
          <a:stretch>
            <a:fillRect/>
          </a:stretch>
        </p:blipFill>
        <p:spPr>
          <a:xfrm>
            <a:off x="457706" y="1209691"/>
            <a:ext cx="8228587" cy="3394409"/>
          </a:xfrm>
          <a:prstGeom prst="rect">
            <a:avLst/>
          </a:prstGeom>
        </p:spPr>
      </p:pic>
    </p:spTree>
    <p:extLst>
      <p:ext uri="{BB962C8B-B14F-4D97-AF65-F5344CB8AC3E}">
        <p14:creationId xmlns:p14="http://schemas.microsoft.com/office/powerpoint/2010/main" val="27652294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A01:2021</a:t>
            </a:r>
            <a:br>
              <a:rPr lang="pt-PT" sz="4400" dirty="0"/>
            </a:br>
            <a:r>
              <a:rPr lang="pt-PT" sz="4400" dirty="0"/>
              <a:t>Quebra de Controle de Acesso</a:t>
            </a:r>
          </a:p>
        </p:txBody>
      </p:sp>
    </p:spTree>
    <p:extLst>
      <p:ext uri="{BB962C8B-B14F-4D97-AF65-F5344CB8AC3E}">
        <p14:creationId xmlns:p14="http://schemas.microsoft.com/office/powerpoint/2010/main" val="53894768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A01:2021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A quebra de controle de acesso, também conhecida como A01:2021 </a:t>
            </a:r>
            <a:r>
              <a:rPr lang="pt-PT" sz="2000" i="1" dirty="0">
                <a:solidFill>
                  <a:schemeClr val="bg1"/>
                </a:solidFill>
              </a:rPr>
              <a:t>- </a:t>
            </a:r>
            <a:r>
              <a:rPr lang="pt-PT" sz="2000" i="1" dirty="0" err="1">
                <a:solidFill>
                  <a:schemeClr val="bg1"/>
                </a:solidFill>
              </a:rPr>
              <a:t>Broken</a:t>
            </a:r>
            <a:r>
              <a:rPr lang="pt-PT" sz="2000" i="1" dirty="0">
                <a:solidFill>
                  <a:schemeClr val="bg1"/>
                </a:solidFill>
              </a:rPr>
              <a:t> Access </a:t>
            </a:r>
            <a:r>
              <a:rPr lang="pt-PT" sz="2000" i="1" dirty="0" err="1">
                <a:solidFill>
                  <a:schemeClr val="bg1"/>
                </a:solidFill>
              </a:rPr>
              <a:t>Control</a:t>
            </a:r>
            <a:r>
              <a:rPr lang="pt-PT" sz="2000" i="1" dirty="0">
                <a:solidFill>
                  <a:schemeClr val="bg1"/>
                </a:solidFill>
              </a:rPr>
              <a:t> </a:t>
            </a:r>
            <a:r>
              <a:rPr lang="pt-PT" sz="2000" dirty="0">
                <a:solidFill>
                  <a:schemeClr val="bg1"/>
                </a:solidFill>
              </a:rPr>
              <a:t>na lista OWASP Top 10, é uma vulnerabilidade crítica em que um aplicativo web permite que usuários não autorizados acessem recursos ou realizem </a:t>
            </a:r>
            <a:r>
              <a:rPr lang="pt-PT" sz="2000" dirty="0" err="1">
                <a:solidFill>
                  <a:schemeClr val="bg1"/>
                </a:solidFill>
              </a:rPr>
              <a:t>ações</a:t>
            </a:r>
            <a:r>
              <a:rPr lang="pt-PT" sz="2000" dirty="0">
                <a:solidFill>
                  <a:schemeClr val="bg1"/>
                </a:solidFill>
              </a:rPr>
              <a:t> não permitidas. Essa falha geralmente ocorre devido a implementações inadequadas de autenticação e autorização.</a:t>
            </a:r>
          </a:p>
        </p:txBody>
      </p:sp>
    </p:spTree>
    <p:extLst>
      <p:ext uri="{BB962C8B-B14F-4D97-AF65-F5344CB8AC3E}">
        <p14:creationId xmlns:p14="http://schemas.microsoft.com/office/powerpoint/2010/main" val="85583802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A01:2021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343655"/>
          </a:xfrm>
          <a:prstGeom prst="rect">
            <a:avLst/>
          </a:prstGeom>
          <a:noFill/>
        </p:spPr>
        <p:txBody>
          <a:bodyPr wrap="square" rtlCol="0">
            <a:spAutoFit/>
          </a:bodyPr>
          <a:lstStyle/>
          <a:p>
            <a:pPr algn="just">
              <a:lnSpc>
                <a:spcPct val="150000"/>
              </a:lnSpc>
            </a:pPr>
            <a:r>
              <a:rPr lang="pt-PT" sz="2000" dirty="0">
                <a:solidFill>
                  <a:schemeClr val="bg1"/>
                </a:solidFill>
              </a:rPr>
              <a:t>As consequências das falhas de controle de acesso podem incluir:</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Divulgação de dados confidenciais.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Modificação indevida de dados.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Destruição de dados.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Execução de funções não autorizadas.</a:t>
            </a:r>
          </a:p>
        </p:txBody>
      </p:sp>
    </p:spTree>
    <p:extLst>
      <p:ext uri="{BB962C8B-B14F-4D97-AF65-F5344CB8AC3E}">
        <p14:creationId xmlns:p14="http://schemas.microsoft.com/office/powerpoint/2010/main" val="107548123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A02:2021</a:t>
            </a:r>
            <a:br>
              <a:rPr lang="pt-PT" sz="4400" dirty="0"/>
            </a:br>
            <a:r>
              <a:rPr lang="pt-PT" sz="4400" dirty="0"/>
              <a:t>Falhas Criptográficas</a:t>
            </a:r>
          </a:p>
        </p:txBody>
      </p:sp>
    </p:spTree>
    <p:extLst>
      <p:ext uri="{BB962C8B-B14F-4D97-AF65-F5344CB8AC3E}">
        <p14:creationId xmlns:p14="http://schemas.microsoft.com/office/powerpoint/2010/main" val="48303712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A02:2021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As falhas criptográficas, identificadas como A02:2021 - </a:t>
            </a:r>
            <a:r>
              <a:rPr lang="pt-PT" sz="2000" i="1" dirty="0" err="1">
                <a:solidFill>
                  <a:schemeClr val="bg1"/>
                </a:solidFill>
              </a:rPr>
              <a:t>Cryptographic</a:t>
            </a:r>
            <a:r>
              <a:rPr lang="pt-PT" sz="2000" i="1" dirty="0">
                <a:solidFill>
                  <a:schemeClr val="bg1"/>
                </a:solidFill>
              </a:rPr>
              <a:t> </a:t>
            </a:r>
            <a:r>
              <a:rPr lang="pt-PT" sz="2000" i="1" dirty="0" err="1">
                <a:solidFill>
                  <a:schemeClr val="bg1"/>
                </a:solidFill>
              </a:rPr>
              <a:t>Failures</a:t>
            </a:r>
            <a:r>
              <a:rPr lang="pt-PT" sz="2000" i="1" dirty="0">
                <a:solidFill>
                  <a:schemeClr val="bg1"/>
                </a:solidFill>
              </a:rPr>
              <a:t> </a:t>
            </a:r>
            <a:r>
              <a:rPr lang="pt-PT" sz="2000" dirty="0">
                <a:solidFill>
                  <a:schemeClr val="bg1"/>
                </a:solidFill>
              </a:rPr>
              <a:t>na lista OWASP Top 10, são vulnerabilidades que comprometem a confidencialidade, integridade ou autenticidade dos dados devido ao uso inadequado ou implementação incorrecta de algoritmos, chaves ou protocolos de segurança.</a:t>
            </a:r>
          </a:p>
        </p:txBody>
      </p:sp>
    </p:spTree>
    <p:extLst>
      <p:ext uri="{BB962C8B-B14F-4D97-AF65-F5344CB8AC3E}">
        <p14:creationId xmlns:p14="http://schemas.microsoft.com/office/powerpoint/2010/main" val="72767596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A02:2021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343655"/>
          </a:xfrm>
          <a:prstGeom prst="rect">
            <a:avLst/>
          </a:prstGeom>
          <a:noFill/>
        </p:spPr>
        <p:txBody>
          <a:bodyPr wrap="square" rtlCol="0">
            <a:spAutoFit/>
          </a:bodyPr>
          <a:lstStyle/>
          <a:p>
            <a:pPr algn="just">
              <a:lnSpc>
                <a:spcPct val="150000"/>
              </a:lnSpc>
            </a:pPr>
            <a:r>
              <a:rPr lang="pt-PT" sz="2000" dirty="0">
                <a:solidFill>
                  <a:schemeClr val="bg1"/>
                </a:solidFill>
              </a:rPr>
              <a:t>Os tipos comuns de falhas criptográficas são: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Uso de algoritmos fracos ou obsoletos;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Chaves criptográficas fracas ou mal gerenciadas;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Erros de implementação de protocolos criptográficos;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Uso inadequado de criptografia.</a:t>
            </a:r>
          </a:p>
        </p:txBody>
      </p:sp>
    </p:spTree>
    <p:extLst>
      <p:ext uri="{BB962C8B-B14F-4D97-AF65-F5344CB8AC3E}">
        <p14:creationId xmlns:p14="http://schemas.microsoft.com/office/powerpoint/2010/main" val="156050607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A03:2021</a:t>
            </a:r>
            <a:br>
              <a:rPr lang="pt-PT" sz="4400" dirty="0"/>
            </a:br>
            <a:r>
              <a:rPr lang="pt-PT" sz="4400" dirty="0"/>
              <a:t>Injecção</a:t>
            </a:r>
          </a:p>
        </p:txBody>
      </p:sp>
    </p:spTree>
    <p:extLst>
      <p:ext uri="{BB962C8B-B14F-4D97-AF65-F5344CB8AC3E}">
        <p14:creationId xmlns:p14="http://schemas.microsoft.com/office/powerpoint/2010/main" val="44706938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A03:2021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3266985"/>
          </a:xfrm>
          <a:prstGeom prst="rect">
            <a:avLst/>
          </a:prstGeom>
          <a:noFill/>
        </p:spPr>
        <p:txBody>
          <a:bodyPr wrap="square" rtlCol="0">
            <a:spAutoFit/>
          </a:bodyPr>
          <a:lstStyle/>
          <a:p>
            <a:pPr algn="just">
              <a:lnSpc>
                <a:spcPct val="150000"/>
              </a:lnSpc>
            </a:pPr>
            <a:r>
              <a:rPr lang="pt-PT" sz="2000" dirty="0">
                <a:solidFill>
                  <a:schemeClr val="bg1"/>
                </a:solidFill>
              </a:rPr>
              <a:t>A vulnerabilidade de </a:t>
            </a:r>
            <a:r>
              <a:rPr lang="pt-PT" sz="2000" dirty="0" err="1">
                <a:solidFill>
                  <a:schemeClr val="bg1"/>
                </a:solidFill>
              </a:rPr>
              <a:t>Injeção</a:t>
            </a:r>
            <a:r>
              <a:rPr lang="pt-PT" sz="2000" dirty="0">
                <a:solidFill>
                  <a:schemeClr val="bg1"/>
                </a:solidFill>
              </a:rPr>
              <a:t>, também conhecida como A03:2021 - </a:t>
            </a:r>
            <a:r>
              <a:rPr lang="pt-PT" sz="2000" i="1" dirty="0" err="1">
                <a:solidFill>
                  <a:schemeClr val="bg1"/>
                </a:solidFill>
              </a:rPr>
              <a:t>Injection</a:t>
            </a:r>
            <a:r>
              <a:rPr lang="pt-PT" sz="2000" dirty="0">
                <a:solidFill>
                  <a:schemeClr val="bg1"/>
                </a:solidFill>
              </a:rPr>
              <a:t> na lista OWASP Top 10, é uma falha crítica de segurança que ocorre quando um aplicativo web interpreta dados não confiáveis como parte de um comando ou consulta. Isso pode permitir que um invasor execute comandos indesejados, acesse dados não autorizados ou modifique o comportamento do aplicativo.</a:t>
            </a:r>
          </a:p>
        </p:txBody>
      </p:sp>
    </p:spTree>
    <p:extLst>
      <p:ext uri="{BB962C8B-B14F-4D97-AF65-F5344CB8AC3E}">
        <p14:creationId xmlns:p14="http://schemas.microsoft.com/office/powerpoint/2010/main" val="317003020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36"/>
        <p:cNvGrpSpPr/>
        <p:nvPr/>
      </p:nvGrpSpPr>
      <p:grpSpPr>
        <a:xfrm>
          <a:off x="0" y="0"/>
          <a:ext cx="0" cy="0"/>
          <a:chOff x="0" y="0"/>
          <a:chExt cx="0" cy="0"/>
        </a:xfrm>
      </p:grpSpPr>
      <p:sp>
        <p:nvSpPr>
          <p:cNvPr id="2737" name="Google Shape;2737;p35"/>
          <p:cNvSpPr/>
          <p:nvPr/>
        </p:nvSpPr>
        <p:spPr>
          <a:xfrm>
            <a:off x="3391800" y="3554992"/>
            <a:ext cx="2360400" cy="3999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5"/>
          <p:cNvSpPr/>
          <p:nvPr/>
        </p:nvSpPr>
        <p:spPr>
          <a:xfrm>
            <a:off x="713100" y="3554992"/>
            <a:ext cx="2360400" cy="3999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5"/>
          <p:cNvSpPr/>
          <p:nvPr/>
        </p:nvSpPr>
        <p:spPr>
          <a:xfrm>
            <a:off x="3391800" y="1919607"/>
            <a:ext cx="2360400" cy="3999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5"/>
          <p:cNvSpPr/>
          <p:nvPr/>
        </p:nvSpPr>
        <p:spPr>
          <a:xfrm>
            <a:off x="6070500" y="1919607"/>
            <a:ext cx="2360400" cy="3999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5"/>
          <p:cNvSpPr/>
          <p:nvPr/>
        </p:nvSpPr>
        <p:spPr>
          <a:xfrm>
            <a:off x="713100" y="1919607"/>
            <a:ext cx="2360400" cy="3999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5"/>
          <p:cNvSpPr txBox="1">
            <a:spLocks noGrp="1"/>
          </p:cNvSpPr>
          <p:nvPr>
            <p:ph type="title"/>
          </p:nvPr>
        </p:nvSpPr>
        <p:spPr>
          <a:xfrm>
            <a:off x="713100" y="539400"/>
            <a:ext cx="7717800" cy="5727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TABELA DE </a:t>
            </a:r>
            <a:r>
              <a:rPr lang="en" dirty="0">
                <a:solidFill>
                  <a:schemeClr val="accent2"/>
                </a:solidFill>
              </a:rPr>
              <a:t>TÓPICOS</a:t>
            </a:r>
            <a:endParaRPr sz="3200" dirty="0">
              <a:solidFill>
                <a:schemeClr val="accent2"/>
              </a:solidFill>
            </a:endParaRPr>
          </a:p>
        </p:txBody>
      </p:sp>
      <p:sp>
        <p:nvSpPr>
          <p:cNvPr id="2744" name="Google Shape;2744;p35"/>
          <p:cNvSpPr txBox="1">
            <a:spLocks noGrp="1"/>
          </p:cNvSpPr>
          <p:nvPr>
            <p:ph type="title" idx="2"/>
          </p:nvPr>
        </p:nvSpPr>
        <p:spPr>
          <a:xfrm>
            <a:off x="776550" y="1982455"/>
            <a:ext cx="22335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Introdução</a:t>
            </a:r>
            <a:endParaRPr dirty="0"/>
          </a:p>
        </p:txBody>
      </p:sp>
      <p:sp>
        <p:nvSpPr>
          <p:cNvPr id="2745" name="Google Shape;2745;p35"/>
          <p:cNvSpPr txBox="1">
            <a:spLocks noGrp="1"/>
          </p:cNvSpPr>
          <p:nvPr>
            <p:ph type="subTitle" idx="1"/>
          </p:nvPr>
        </p:nvSpPr>
        <p:spPr>
          <a:xfrm>
            <a:off x="776550" y="2391054"/>
            <a:ext cx="2233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Introdução</a:t>
            </a:r>
            <a:endParaRPr dirty="0"/>
          </a:p>
        </p:txBody>
      </p:sp>
      <p:sp>
        <p:nvSpPr>
          <p:cNvPr id="2746" name="Google Shape;2746;p35"/>
          <p:cNvSpPr txBox="1">
            <a:spLocks noGrp="1"/>
          </p:cNvSpPr>
          <p:nvPr>
            <p:ph type="title" idx="3"/>
          </p:nvPr>
        </p:nvSpPr>
        <p:spPr>
          <a:xfrm>
            <a:off x="776550" y="1345282"/>
            <a:ext cx="2233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747" name="Google Shape;2747;p35"/>
          <p:cNvSpPr txBox="1">
            <a:spLocks noGrp="1"/>
          </p:cNvSpPr>
          <p:nvPr>
            <p:ph type="title" idx="4"/>
          </p:nvPr>
        </p:nvSpPr>
        <p:spPr>
          <a:xfrm>
            <a:off x="3471150" y="1982455"/>
            <a:ext cx="22017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Objectivos</a:t>
            </a:r>
            <a:endParaRPr dirty="0"/>
          </a:p>
        </p:txBody>
      </p:sp>
      <p:sp>
        <p:nvSpPr>
          <p:cNvPr id="2748" name="Google Shape;2748;p35"/>
          <p:cNvSpPr txBox="1">
            <a:spLocks noGrp="1"/>
          </p:cNvSpPr>
          <p:nvPr>
            <p:ph type="subTitle" idx="5"/>
          </p:nvPr>
        </p:nvSpPr>
        <p:spPr>
          <a:xfrm>
            <a:off x="3471150" y="2391054"/>
            <a:ext cx="22017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Objectivos geral e </a:t>
            </a:r>
            <a:r>
              <a:rPr lang="pt-PT" dirty="0"/>
              <a:t>específicos </a:t>
            </a:r>
            <a:endParaRPr dirty="0"/>
          </a:p>
        </p:txBody>
      </p:sp>
      <p:sp>
        <p:nvSpPr>
          <p:cNvPr id="2749" name="Google Shape;2749;p35"/>
          <p:cNvSpPr txBox="1">
            <a:spLocks noGrp="1"/>
          </p:cNvSpPr>
          <p:nvPr>
            <p:ph type="title" idx="6"/>
          </p:nvPr>
        </p:nvSpPr>
        <p:spPr>
          <a:xfrm>
            <a:off x="3471150" y="1345282"/>
            <a:ext cx="22017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750" name="Google Shape;2750;p35"/>
          <p:cNvSpPr txBox="1">
            <a:spLocks noGrp="1"/>
          </p:cNvSpPr>
          <p:nvPr>
            <p:ph type="title" idx="7"/>
          </p:nvPr>
        </p:nvSpPr>
        <p:spPr>
          <a:xfrm>
            <a:off x="6149850" y="1982455"/>
            <a:ext cx="22017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Desenvolvimento</a:t>
            </a:r>
            <a:endParaRPr dirty="0"/>
          </a:p>
        </p:txBody>
      </p:sp>
      <p:sp>
        <p:nvSpPr>
          <p:cNvPr id="2751" name="Google Shape;2751;p35"/>
          <p:cNvSpPr txBox="1">
            <a:spLocks noGrp="1"/>
          </p:cNvSpPr>
          <p:nvPr>
            <p:ph type="subTitle" idx="8"/>
          </p:nvPr>
        </p:nvSpPr>
        <p:spPr>
          <a:xfrm>
            <a:off x="6149850" y="2391054"/>
            <a:ext cx="22017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endParaRPr dirty="0"/>
          </a:p>
        </p:txBody>
      </p:sp>
      <p:sp>
        <p:nvSpPr>
          <p:cNvPr id="2752" name="Google Shape;2752;p35"/>
          <p:cNvSpPr txBox="1">
            <a:spLocks noGrp="1"/>
          </p:cNvSpPr>
          <p:nvPr>
            <p:ph type="title" idx="9"/>
          </p:nvPr>
        </p:nvSpPr>
        <p:spPr>
          <a:xfrm>
            <a:off x="6149850" y="1345282"/>
            <a:ext cx="22017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753" name="Google Shape;2753;p35"/>
          <p:cNvSpPr txBox="1">
            <a:spLocks noGrp="1"/>
          </p:cNvSpPr>
          <p:nvPr>
            <p:ph type="title" idx="13"/>
          </p:nvPr>
        </p:nvSpPr>
        <p:spPr>
          <a:xfrm>
            <a:off x="776550" y="3617845"/>
            <a:ext cx="22335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Testes</a:t>
            </a:r>
            <a:endParaRPr dirty="0"/>
          </a:p>
        </p:txBody>
      </p:sp>
      <p:sp>
        <p:nvSpPr>
          <p:cNvPr id="2754" name="Google Shape;2754;p35"/>
          <p:cNvSpPr txBox="1">
            <a:spLocks noGrp="1"/>
          </p:cNvSpPr>
          <p:nvPr>
            <p:ph type="subTitle" idx="14"/>
          </p:nvPr>
        </p:nvSpPr>
        <p:spPr>
          <a:xfrm>
            <a:off x="776550" y="4026444"/>
            <a:ext cx="2233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2755" name="Google Shape;2755;p35"/>
          <p:cNvSpPr txBox="1">
            <a:spLocks noGrp="1"/>
          </p:cNvSpPr>
          <p:nvPr>
            <p:ph type="title" idx="15"/>
          </p:nvPr>
        </p:nvSpPr>
        <p:spPr>
          <a:xfrm>
            <a:off x="776550" y="2980641"/>
            <a:ext cx="2233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756" name="Google Shape;2756;p35"/>
          <p:cNvSpPr txBox="1">
            <a:spLocks noGrp="1"/>
          </p:cNvSpPr>
          <p:nvPr>
            <p:ph type="title" idx="16"/>
          </p:nvPr>
        </p:nvSpPr>
        <p:spPr>
          <a:xfrm>
            <a:off x="3471150" y="3617845"/>
            <a:ext cx="22017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Conclusão</a:t>
            </a:r>
            <a:endParaRPr dirty="0"/>
          </a:p>
        </p:txBody>
      </p:sp>
      <p:sp>
        <p:nvSpPr>
          <p:cNvPr id="2757" name="Google Shape;2757;p35"/>
          <p:cNvSpPr txBox="1">
            <a:spLocks noGrp="1"/>
          </p:cNvSpPr>
          <p:nvPr>
            <p:ph type="subTitle" idx="17"/>
          </p:nvPr>
        </p:nvSpPr>
        <p:spPr>
          <a:xfrm>
            <a:off x="3471150" y="4026444"/>
            <a:ext cx="22017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describe the topic of the section here</a:t>
            </a:r>
            <a:endParaRPr/>
          </a:p>
        </p:txBody>
      </p:sp>
      <p:sp>
        <p:nvSpPr>
          <p:cNvPr id="2758" name="Google Shape;2758;p35"/>
          <p:cNvSpPr txBox="1">
            <a:spLocks noGrp="1"/>
          </p:cNvSpPr>
          <p:nvPr>
            <p:ph type="title" idx="18"/>
          </p:nvPr>
        </p:nvSpPr>
        <p:spPr>
          <a:xfrm>
            <a:off x="3471150" y="2980641"/>
            <a:ext cx="22017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grpSp>
        <p:nvGrpSpPr>
          <p:cNvPr id="2762" name="Google Shape;2762;p35"/>
          <p:cNvGrpSpPr/>
          <p:nvPr/>
        </p:nvGrpSpPr>
        <p:grpSpPr>
          <a:xfrm>
            <a:off x="7812807" y="997962"/>
            <a:ext cx="1520982" cy="302065"/>
            <a:chOff x="5642557" y="-150670"/>
            <a:chExt cx="1520982" cy="302065"/>
          </a:xfrm>
        </p:grpSpPr>
        <p:sp>
          <p:nvSpPr>
            <p:cNvPr id="2763" name="Google Shape;2763;p35"/>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5"/>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5"/>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5"/>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5"/>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A03:2021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As consequências desta vulnerabilidade podem incluir:</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Divulgação de dados confidenciais;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Modificação indevida de dados.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Aquisição de controle do sistema.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Negação de serviço (</a:t>
            </a:r>
            <a:r>
              <a:rPr lang="pt-PT" sz="2000" dirty="0" err="1">
                <a:solidFill>
                  <a:schemeClr val="bg1"/>
                </a:solidFill>
              </a:rPr>
              <a:t>denial</a:t>
            </a:r>
            <a:r>
              <a:rPr lang="pt-PT" sz="2000" dirty="0">
                <a:solidFill>
                  <a:schemeClr val="bg1"/>
                </a:solidFill>
              </a:rPr>
              <a:t> </a:t>
            </a:r>
            <a:r>
              <a:rPr lang="pt-PT" sz="2000" dirty="0" err="1">
                <a:solidFill>
                  <a:schemeClr val="bg1"/>
                </a:solidFill>
              </a:rPr>
              <a:t>of</a:t>
            </a:r>
            <a:r>
              <a:rPr lang="pt-PT" sz="2000" dirty="0">
                <a:solidFill>
                  <a:schemeClr val="bg1"/>
                </a:solidFill>
              </a:rPr>
              <a:t> </a:t>
            </a:r>
            <a:r>
              <a:rPr lang="pt-PT" sz="2000" dirty="0" err="1">
                <a:solidFill>
                  <a:schemeClr val="bg1"/>
                </a:solidFill>
              </a:rPr>
              <a:t>service</a:t>
            </a:r>
            <a:r>
              <a:rPr lang="pt-PT" sz="2000" dirty="0">
                <a:solidFill>
                  <a:schemeClr val="bg1"/>
                </a:solidFill>
              </a:rPr>
              <a:t>) e outras consequências prejudiciais.</a:t>
            </a:r>
          </a:p>
        </p:txBody>
      </p:sp>
    </p:spTree>
    <p:extLst>
      <p:ext uri="{BB962C8B-B14F-4D97-AF65-F5344CB8AC3E}">
        <p14:creationId xmlns:p14="http://schemas.microsoft.com/office/powerpoint/2010/main" val="277941546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A04:2021</a:t>
            </a:r>
            <a:br>
              <a:rPr lang="pt-PT" sz="4400" dirty="0"/>
            </a:br>
            <a:r>
              <a:rPr lang="pt-PT" sz="4400" dirty="0"/>
              <a:t>Design Inseguro</a:t>
            </a:r>
          </a:p>
        </p:txBody>
      </p:sp>
    </p:spTree>
    <p:extLst>
      <p:ext uri="{BB962C8B-B14F-4D97-AF65-F5344CB8AC3E}">
        <p14:creationId xmlns:p14="http://schemas.microsoft.com/office/powerpoint/2010/main" val="210479103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A04:2021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O design inseguro, identificado como A04:2021 – </a:t>
            </a:r>
            <a:r>
              <a:rPr lang="pt-PT" sz="2000" i="1" dirty="0" err="1">
                <a:solidFill>
                  <a:schemeClr val="bg1"/>
                </a:solidFill>
              </a:rPr>
              <a:t>Insecure</a:t>
            </a:r>
            <a:r>
              <a:rPr lang="pt-PT" sz="2000" i="1" dirty="0">
                <a:solidFill>
                  <a:schemeClr val="bg1"/>
                </a:solidFill>
              </a:rPr>
              <a:t> Design </a:t>
            </a:r>
            <a:r>
              <a:rPr lang="pt-PT" sz="2000" dirty="0">
                <a:solidFill>
                  <a:schemeClr val="bg1"/>
                </a:solidFill>
              </a:rPr>
              <a:t>na lista OWASP Top 10, abrange falhas de segurança introduzidas desde as fases iniciais do projecto e do design de um software. Essas falhas criam vulnerabilidades que podem ser exploradas por invasores, independentemente da implementação do código.</a:t>
            </a:r>
          </a:p>
        </p:txBody>
      </p:sp>
    </p:spTree>
    <p:extLst>
      <p:ext uri="{BB962C8B-B14F-4D97-AF65-F5344CB8AC3E}">
        <p14:creationId xmlns:p14="http://schemas.microsoft.com/office/powerpoint/2010/main" val="130606984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A04:2021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343655"/>
          </a:xfrm>
          <a:prstGeom prst="rect">
            <a:avLst/>
          </a:prstGeom>
          <a:noFill/>
        </p:spPr>
        <p:txBody>
          <a:bodyPr wrap="square" rtlCol="0">
            <a:spAutoFit/>
          </a:bodyPr>
          <a:lstStyle/>
          <a:p>
            <a:pPr algn="just">
              <a:lnSpc>
                <a:spcPct val="150000"/>
              </a:lnSpc>
            </a:pPr>
            <a:r>
              <a:rPr lang="pt-PT" sz="2000" dirty="0">
                <a:solidFill>
                  <a:schemeClr val="bg1"/>
                </a:solidFill>
              </a:rPr>
              <a:t>O design inseguro pode se manifestar de diversas maneiras: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Falta de modelagem de ameaças;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Arquitectura inadequada;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Falta de princípios de segurança;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Interfaces inseguras.</a:t>
            </a:r>
          </a:p>
        </p:txBody>
      </p:sp>
    </p:spTree>
    <p:extLst>
      <p:ext uri="{BB962C8B-B14F-4D97-AF65-F5344CB8AC3E}">
        <p14:creationId xmlns:p14="http://schemas.microsoft.com/office/powerpoint/2010/main" val="345829017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A05:2021</a:t>
            </a:r>
            <a:br>
              <a:rPr lang="pt-PT" sz="4400" dirty="0"/>
            </a:br>
            <a:r>
              <a:rPr lang="pt-PT" sz="4400" dirty="0"/>
              <a:t>Configuração Insegura</a:t>
            </a:r>
          </a:p>
        </p:txBody>
      </p:sp>
    </p:spTree>
    <p:extLst>
      <p:ext uri="{BB962C8B-B14F-4D97-AF65-F5344CB8AC3E}">
        <p14:creationId xmlns:p14="http://schemas.microsoft.com/office/powerpoint/2010/main" val="228118251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A05:2021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A configuração insegura, também conhecida como A05:2021 - </a:t>
            </a:r>
            <a:r>
              <a:rPr lang="pt-PT" sz="2000" i="1" dirty="0" err="1">
                <a:solidFill>
                  <a:schemeClr val="bg1"/>
                </a:solidFill>
              </a:rPr>
              <a:t>Security</a:t>
            </a:r>
            <a:r>
              <a:rPr lang="pt-PT" sz="2000" i="1" dirty="0">
                <a:solidFill>
                  <a:schemeClr val="bg1"/>
                </a:solidFill>
              </a:rPr>
              <a:t> </a:t>
            </a:r>
            <a:r>
              <a:rPr lang="pt-PT" sz="2000" i="1" dirty="0" err="1">
                <a:solidFill>
                  <a:schemeClr val="bg1"/>
                </a:solidFill>
              </a:rPr>
              <a:t>Misconfiguration</a:t>
            </a:r>
            <a:r>
              <a:rPr lang="pt-PT" sz="2000" i="1" dirty="0">
                <a:solidFill>
                  <a:schemeClr val="bg1"/>
                </a:solidFill>
              </a:rPr>
              <a:t> </a:t>
            </a:r>
            <a:r>
              <a:rPr lang="pt-PT" sz="2000" dirty="0">
                <a:solidFill>
                  <a:schemeClr val="bg1"/>
                </a:solidFill>
              </a:rPr>
              <a:t>na lista OWASP Top 10, refere-se à prática de configurar softwares, sistemas ou dispositivos de forma inadequada, deixando-os vulneráveis a ataques. Isso ocorre quando as configurações padrão de segurança não são alteradas ou quando configurações incorrectas são aplicadas manualmente.</a:t>
            </a:r>
          </a:p>
        </p:txBody>
      </p:sp>
    </p:spTree>
    <p:extLst>
      <p:ext uri="{BB962C8B-B14F-4D97-AF65-F5344CB8AC3E}">
        <p14:creationId xmlns:p14="http://schemas.microsoft.com/office/powerpoint/2010/main" val="186597438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A05:2021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As falhas de configuração insegura podem ocorrer de várias maneiras: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Uso de senhas padrão e fracas;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Configurações de acesso desnecessárias;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Desactivação de recursos de segurança;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Configurações incorrectas de software.</a:t>
            </a:r>
          </a:p>
        </p:txBody>
      </p:sp>
    </p:spTree>
    <p:extLst>
      <p:ext uri="{BB962C8B-B14F-4D97-AF65-F5344CB8AC3E}">
        <p14:creationId xmlns:p14="http://schemas.microsoft.com/office/powerpoint/2010/main" val="327667453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A06:2021</a:t>
            </a:r>
            <a:br>
              <a:rPr lang="pt-PT" sz="4400" dirty="0"/>
            </a:br>
            <a:r>
              <a:rPr lang="pt-PT" sz="4400" dirty="0"/>
              <a:t>Componente desactualizado e vulnerável</a:t>
            </a:r>
          </a:p>
        </p:txBody>
      </p:sp>
    </p:spTree>
    <p:extLst>
      <p:ext uri="{BB962C8B-B14F-4D97-AF65-F5344CB8AC3E}">
        <p14:creationId xmlns:p14="http://schemas.microsoft.com/office/powerpoint/2010/main" val="74435063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A06:2021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3728649"/>
          </a:xfrm>
          <a:prstGeom prst="rect">
            <a:avLst/>
          </a:prstGeom>
          <a:noFill/>
        </p:spPr>
        <p:txBody>
          <a:bodyPr wrap="square" rtlCol="0">
            <a:spAutoFit/>
          </a:bodyPr>
          <a:lstStyle/>
          <a:p>
            <a:pPr algn="just">
              <a:lnSpc>
                <a:spcPct val="150000"/>
              </a:lnSpc>
            </a:pPr>
            <a:r>
              <a:rPr lang="pt-PT" sz="2000" dirty="0">
                <a:solidFill>
                  <a:schemeClr val="bg1"/>
                </a:solidFill>
              </a:rPr>
              <a:t>Os componentes desactualizados e vulneráveis, também conhecidos como A06:2021 - </a:t>
            </a:r>
            <a:r>
              <a:rPr lang="pt-PT" sz="2000" i="1" dirty="0" err="1">
                <a:solidFill>
                  <a:schemeClr val="bg1"/>
                </a:solidFill>
              </a:rPr>
              <a:t>Vulnerable</a:t>
            </a:r>
            <a:r>
              <a:rPr lang="pt-PT" sz="2000" i="1" dirty="0">
                <a:solidFill>
                  <a:schemeClr val="bg1"/>
                </a:solidFill>
              </a:rPr>
              <a:t> </a:t>
            </a:r>
            <a:r>
              <a:rPr lang="pt-PT" sz="2000" i="1" dirty="0" err="1">
                <a:solidFill>
                  <a:schemeClr val="bg1"/>
                </a:solidFill>
              </a:rPr>
              <a:t>and</a:t>
            </a:r>
            <a:r>
              <a:rPr lang="pt-PT" sz="2000" i="1" dirty="0">
                <a:solidFill>
                  <a:schemeClr val="bg1"/>
                </a:solidFill>
              </a:rPr>
              <a:t> </a:t>
            </a:r>
            <a:r>
              <a:rPr lang="pt-PT" sz="2000" i="1" dirty="0" err="1">
                <a:solidFill>
                  <a:schemeClr val="bg1"/>
                </a:solidFill>
              </a:rPr>
              <a:t>Outdated</a:t>
            </a:r>
            <a:r>
              <a:rPr lang="pt-PT" sz="2000" i="1" dirty="0">
                <a:solidFill>
                  <a:schemeClr val="bg1"/>
                </a:solidFill>
              </a:rPr>
              <a:t> </a:t>
            </a:r>
            <a:r>
              <a:rPr lang="pt-PT" sz="2000" i="1" dirty="0" err="1">
                <a:solidFill>
                  <a:schemeClr val="bg1"/>
                </a:solidFill>
              </a:rPr>
              <a:t>Components</a:t>
            </a:r>
            <a:r>
              <a:rPr lang="pt-PT" sz="2000" dirty="0">
                <a:solidFill>
                  <a:schemeClr val="bg1"/>
                </a:solidFill>
              </a:rPr>
              <a:t>, referem-se ao uso de software, bibliotecas ou frameworks desactualizados em sistemas ou aplicações web. Isso ocorre quando os componentes não são actualizados regularmente para as versões mais recentes, deixando-os vulneráveis a falhas de segurança conhecidas que já foram corrigidas pelos fornecedores.</a:t>
            </a:r>
          </a:p>
        </p:txBody>
      </p:sp>
    </p:spTree>
    <p:extLst>
      <p:ext uri="{BB962C8B-B14F-4D97-AF65-F5344CB8AC3E}">
        <p14:creationId xmlns:p14="http://schemas.microsoft.com/office/powerpoint/2010/main" val="57986210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A06:2021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Ter componentes desactualizados pode resultar em diversos problemas, tais como: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Vulnerabilidades de segurança;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Instabilidade e bugs;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Incompatibilidades;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Dificuldades de suporte.</a:t>
            </a:r>
          </a:p>
        </p:txBody>
      </p:sp>
    </p:spTree>
    <p:extLst>
      <p:ext uri="{BB962C8B-B14F-4D97-AF65-F5344CB8AC3E}">
        <p14:creationId xmlns:p14="http://schemas.microsoft.com/office/powerpoint/2010/main" val="365026605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81"/>
        <p:cNvGrpSpPr/>
        <p:nvPr/>
      </p:nvGrpSpPr>
      <p:grpSpPr>
        <a:xfrm>
          <a:off x="0" y="0"/>
          <a:ext cx="0" cy="0"/>
          <a:chOff x="0" y="0"/>
          <a:chExt cx="0" cy="0"/>
        </a:xfrm>
      </p:grpSpPr>
      <p:sp>
        <p:nvSpPr>
          <p:cNvPr id="2882" name="Google Shape;2882;p38"/>
          <p:cNvSpPr/>
          <p:nvPr/>
        </p:nvSpPr>
        <p:spPr>
          <a:xfrm>
            <a:off x="1453350" y="3393677"/>
            <a:ext cx="6237300" cy="4380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8"/>
          <p:cNvSpPr txBox="1">
            <a:spLocks noGrp="1"/>
          </p:cNvSpPr>
          <p:nvPr>
            <p:ph type="title"/>
          </p:nvPr>
        </p:nvSpPr>
        <p:spPr>
          <a:xfrm>
            <a:off x="713100" y="2405677"/>
            <a:ext cx="7717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a:t>
            </a:r>
            <a:r>
              <a:rPr lang="en" dirty="0">
                <a:solidFill>
                  <a:schemeClr val="accent2"/>
                </a:solidFill>
              </a:rPr>
              <a:t>UÇÃO</a:t>
            </a:r>
            <a:endParaRPr dirty="0">
              <a:solidFill>
                <a:schemeClr val="accent2"/>
              </a:solidFill>
            </a:endParaRPr>
          </a:p>
        </p:txBody>
      </p:sp>
      <p:sp>
        <p:nvSpPr>
          <p:cNvPr id="2884" name="Google Shape;2884;p38"/>
          <p:cNvSpPr txBox="1">
            <a:spLocks noGrp="1"/>
          </p:cNvSpPr>
          <p:nvPr>
            <p:ph type="subTitle" idx="1"/>
          </p:nvPr>
        </p:nvSpPr>
        <p:spPr>
          <a:xfrm>
            <a:off x="1858650" y="3415877"/>
            <a:ext cx="5426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Introdução</a:t>
            </a:r>
            <a:endParaRPr dirty="0"/>
          </a:p>
        </p:txBody>
      </p:sp>
      <p:sp>
        <p:nvSpPr>
          <p:cNvPr id="2885" name="Google Shape;2885;p38"/>
          <p:cNvSpPr txBox="1">
            <a:spLocks noGrp="1"/>
          </p:cNvSpPr>
          <p:nvPr>
            <p:ph type="title" idx="2"/>
          </p:nvPr>
        </p:nvSpPr>
        <p:spPr>
          <a:xfrm>
            <a:off x="3132450" y="1484973"/>
            <a:ext cx="2879100" cy="9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2886" name="Google Shape;2886;p38"/>
          <p:cNvGrpSpPr/>
          <p:nvPr/>
        </p:nvGrpSpPr>
        <p:grpSpPr>
          <a:xfrm rot="-5400000">
            <a:off x="2746096" y="55862"/>
            <a:ext cx="1823016" cy="296643"/>
            <a:chOff x="7857346" y="3902355"/>
            <a:chExt cx="1823016" cy="296643"/>
          </a:xfrm>
        </p:grpSpPr>
        <p:sp>
          <p:nvSpPr>
            <p:cNvPr id="2887" name="Google Shape;2887;p38"/>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8"/>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8"/>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8"/>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8"/>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8"/>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38"/>
          <p:cNvGrpSpPr/>
          <p:nvPr/>
        </p:nvGrpSpPr>
        <p:grpSpPr>
          <a:xfrm rot="5400000">
            <a:off x="1639375" y="1028400"/>
            <a:ext cx="98902" cy="553090"/>
            <a:chOff x="4898850" y="4820550"/>
            <a:chExt cx="98902" cy="553090"/>
          </a:xfrm>
        </p:grpSpPr>
        <p:sp>
          <p:nvSpPr>
            <p:cNvPr id="2894" name="Google Shape;2894;p38"/>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8"/>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8"/>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8"/>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8"/>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38"/>
          <p:cNvGrpSpPr/>
          <p:nvPr/>
        </p:nvGrpSpPr>
        <p:grpSpPr>
          <a:xfrm>
            <a:off x="1609176" y="4434219"/>
            <a:ext cx="1252897" cy="51000"/>
            <a:chOff x="2915381" y="4104819"/>
            <a:chExt cx="1252897" cy="51000"/>
          </a:xfrm>
        </p:grpSpPr>
        <p:sp>
          <p:nvSpPr>
            <p:cNvPr id="2900" name="Google Shape;2900;p38"/>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8"/>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8"/>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8"/>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8"/>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8"/>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8"/>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8"/>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8"/>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8"/>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8"/>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8"/>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8"/>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8"/>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38"/>
          <p:cNvGrpSpPr/>
          <p:nvPr/>
        </p:nvGrpSpPr>
        <p:grpSpPr>
          <a:xfrm>
            <a:off x="5495767" y="691791"/>
            <a:ext cx="1105976" cy="133969"/>
            <a:chOff x="8183182" y="663852"/>
            <a:chExt cx="1475028" cy="178673"/>
          </a:xfrm>
        </p:grpSpPr>
        <p:grpSp>
          <p:nvGrpSpPr>
            <p:cNvPr id="2915" name="Google Shape;2915;p38"/>
            <p:cNvGrpSpPr/>
            <p:nvPr/>
          </p:nvGrpSpPr>
          <p:grpSpPr>
            <a:xfrm>
              <a:off x="8183182" y="774425"/>
              <a:ext cx="1178025" cy="68100"/>
              <a:chOff x="2024450" y="204150"/>
              <a:chExt cx="1178025" cy="68100"/>
            </a:xfrm>
          </p:grpSpPr>
          <p:sp>
            <p:nvSpPr>
              <p:cNvPr id="2916" name="Google Shape;2916;p3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6" name="Google Shape;2926;p38"/>
            <p:cNvGrpSpPr/>
            <p:nvPr/>
          </p:nvGrpSpPr>
          <p:grpSpPr>
            <a:xfrm>
              <a:off x="8480185" y="663852"/>
              <a:ext cx="1178025" cy="68100"/>
              <a:chOff x="2024450" y="204150"/>
              <a:chExt cx="1178025" cy="68100"/>
            </a:xfrm>
          </p:grpSpPr>
          <p:sp>
            <p:nvSpPr>
              <p:cNvPr id="2927" name="Google Shape;2927;p3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7" name="Google Shape;2937;p38"/>
          <p:cNvGrpSpPr/>
          <p:nvPr/>
        </p:nvGrpSpPr>
        <p:grpSpPr>
          <a:xfrm rot="5400000">
            <a:off x="5968600" y="4273462"/>
            <a:ext cx="98902" cy="553090"/>
            <a:chOff x="4898850" y="4820550"/>
            <a:chExt cx="98902" cy="553090"/>
          </a:xfrm>
        </p:grpSpPr>
        <p:sp>
          <p:nvSpPr>
            <p:cNvPr id="2938" name="Google Shape;2938;p38"/>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8"/>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8"/>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8"/>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8"/>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A07:2021</a:t>
            </a:r>
            <a:br>
              <a:rPr lang="pt-PT" sz="4400" dirty="0"/>
            </a:br>
            <a:r>
              <a:rPr lang="pt-PT" sz="4400" dirty="0"/>
              <a:t>Falha de identificação e autenticação </a:t>
            </a:r>
          </a:p>
        </p:txBody>
      </p:sp>
    </p:spTree>
    <p:extLst>
      <p:ext uri="{BB962C8B-B14F-4D97-AF65-F5344CB8AC3E}">
        <p14:creationId xmlns:p14="http://schemas.microsoft.com/office/powerpoint/2010/main" val="294152969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A07:2021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A Falha de Identificação e Autenticação, também conhecida como A07:2021 - Falhas de Identificação e Autenticação na lista OWASP Top 10, refere-se a problemas nos mecanismos de autenticação e autorização em sistemas e aplicações web, permitindo que usuários não autorizados acessem recursos, realizem </a:t>
            </a:r>
            <a:r>
              <a:rPr lang="pt-PT" sz="2000" dirty="0" err="1">
                <a:solidFill>
                  <a:schemeClr val="bg1"/>
                </a:solidFill>
              </a:rPr>
              <a:t>ações</a:t>
            </a:r>
            <a:r>
              <a:rPr lang="pt-PT" sz="2000" dirty="0">
                <a:solidFill>
                  <a:schemeClr val="bg1"/>
                </a:solidFill>
              </a:rPr>
              <a:t> ou assumam identidades indevidamente.</a:t>
            </a:r>
          </a:p>
        </p:txBody>
      </p:sp>
    </p:spTree>
    <p:extLst>
      <p:ext uri="{BB962C8B-B14F-4D97-AF65-F5344CB8AC3E}">
        <p14:creationId xmlns:p14="http://schemas.microsoft.com/office/powerpoint/2010/main" val="80182734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A07:2021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343655"/>
          </a:xfrm>
          <a:prstGeom prst="rect">
            <a:avLst/>
          </a:prstGeom>
          <a:noFill/>
        </p:spPr>
        <p:txBody>
          <a:bodyPr wrap="square" rtlCol="0">
            <a:spAutoFit/>
          </a:bodyPr>
          <a:lstStyle/>
          <a:p>
            <a:pPr algn="just">
              <a:lnSpc>
                <a:spcPct val="150000"/>
              </a:lnSpc>
            </a:pPr>
            <a:r>
              <a:rPr lang="pt-PT" sz="2000" dirty="0">
                <a:solidFill>
                  <a:schemeClr val="bg1"/>
                </a:solidFill>
              </a:rPr>
              <a:t>As falhas de identificação e autenticação podem ter várias origens: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Mecanismos de autenticação fracos;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Falhas na implementação de protocolos de autenticação;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Gerenciamento inadequado de contas de usuário;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Sessões não seguras;</a:t>
            </a:r>
          </a:p>
        </p:txBody>
      </p:sp>
    </p:spTree>
    <p:extLst>
      <p:ext uri="{BB962C8B-B14F-4D97-AF65-F5344CB8AC3E}">
        <p14:creationId xmlns:p14="http://schemas.microsoft.com/office/powerpoint/2010/main" val="204653742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A08:2021</a:t>
            </a:r>
            <a:br>
              <a:rPr lang="pt-PT" sz="4400" dirty="0"/>
            </a:br>
            <a:r>
              <a:rPr lang="pt-PT" sz="4400" dirty="0"/>
              <a:t>Falha na Integridade de Dados e Software</a:t>
            </a:r>
          </a:p>
        </p:txBody>
      </p:sp>
    </p:spTree>
    <p:extLst>
      <p:ext uri="{BB962C8B-B14F-4D97-AF65-F5344CB8AC3E}">
        <p14:creationId xmlns:p14="http://schemas.microsoft.com/office/powerpoint/2010/main" val="185651374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A08:2021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3266985"/>
          </a:xfrm>
          <a:prstGeom prst="rect">
            <a:avLst/>
          </a:prstGeom>
          <a:noFill/>
        </p:spPr>
        <p:txBody>
          <a:bodyPr wrap="square" rtlCol="0">
            <a:spAutoFit/>
          </a:bodyPr>
          <a:lstStyle/>
          <a:p>
            <a:pPr algn="just">
              <a:lnSpc>
                <a:spcPct val="150000"/>
              </a:lnSpc>
            </a:pPr>
            <a:r>
              <a:rPr lang="pt-PT" sz="2000" dirty="0">
                <a:solidFill>
                  <a:schemeClr val="bg1"/>
                </a:solidFill>
              </a:rPr>
              <a:t>A Falha na Integridade de Dados e Software, também conhecida como A08:2021 - </a:t>
            </a:r>
            <a:r>
              <a:rPr lang="pt-PT" sz="2000" i="1" dirty="0">
                <a:solidFill>
                  <a:schemeClr val="bg1"/>
                </a:solidFill>
              </a:rPr>
              <a:t>Software </a:t>
            </a:r>
            <a:r>
              <a:rPr lang="pt-PT" sz="2000" i="1" dirty="0" err="1">
                <a:solidFill>
                  <a:schemeClr val="bg1"/>
                </a:solidFill>
              </a:rPr>
              <a:t>and</a:t>
            </a:r>
            <a:r>
              <a:rPr lang="pt-PT" sz="2000" i="1" dirty="0">
                <a:solidFill>
                  <a:schemeClr val="bg1"/>
                </a:solidFill>
              </a:rPr>
              <a:t> Data </a:t>
            </a:r>
            <a:r>
              <a:rPr lang="pt-PT" sz="2000" i="1" dirty="0" err="1">
                <a:solidFill>
                  <a:schemeClr val="bg1"/>
                </a:solidFill>
              </a:rPr>
              <a:t>Integrity</a:t>
            </a:r>
            <a:r>
              <a:rPr lang="pt-PT" sz="2000" i="1" dirty="0">
                <a:solidFill>
                  <a:schemeClr val="bg1"/>
                </a:solidFill>
              </a:rPr>
              <a:t> </a:t>
            </a:r>
            <a:r>
              <a:rPr lang="pt-PT" sz="2000" i="1" dirty="0" err="1">
                <a:solidFill>
                  <a:schemeClr val="bg1"/>
                </a:solidFill>
              </a:rPr>
              <a:t>Failures</a:t>
            </a:r>
            <a:r>
              <a:rPr lang="pt-PT" sz="2000" dirty="0">
                <a:solidFill>
                  <a:schemeClr val="bg1"/>
                </a:solidFill>
              </a:rPr>
              <a:t>, refere-se à falta de mecanismos para garantir a confiabilidade, precisão e consistência dos dados e do software em sistemas e aplicações web, permitindo que dados sejam modificados, excluídos ou corrompidos sem autorização, comprometendo a segurança e a confiabilidade do sistema.</a:t>
            </a:r>
          </a:p>
        </p:txBody>
      </p:sp>
    </p:spTree>
    <p:extLst>
      <p:ext uri="{BB962C8B-B14F-4D97-AF65-F5344CB8AC3E}">
        <p14:creationId xmlns:p14="http://schemas.microsoft.com/office/powerpoint/2010/main" val="263832862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A08:2021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As falhas na integridade de dados e software podem ter várias origens: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Falta de mecanismos de validação de dados;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Falhas na implementação de controles de acesso;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Falta de mecanismos de backup e recuperação; e</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Uso de software desactualizado.</a:t>
            </a:r>
          </a:p>
        </p:txBody>
      </p:sp>
    </p:spTree>
    <p:extLst>
      <p:ext uri="{BB962C8B-B14F-4D97-AF65-F5344CB8AC3E}">
        <p14:creationId xmlns:p14="http://schemas.microsoft.com/office/powerpoint/2010/main" val="200567082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A09:2021</a:t>
            </a:r>
            <a:br>
              <a:rPr lang="pt-PT" sz="4400" dirty="0"/>
            </a:br>
            <a:r>
              <a:rPr lang="pt-PT" sz="4400" dirty="0"/>
              <a:t>Monitoramento de Falhas e Registros de Segurança </a:t>
            </a:r>
          </a:p>
        </p:txBody>
      </p:sp>
    </p:spTree>
    <p:extLst>
      <p:ext uri="{BB962C8B-B14F-4D97-AF65-F5344CB8AC3E}">
        <p14:creationId xmlns:p14="http://schemas.microsoft.com/office/powerpoint/2010/main" val="236998649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A09:2021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805320"/>
          </a:xfrm>
          <a:prstGeom prst="rect">
            <a:avLst/>
          </a:prstGeom>
          <a:noFill/>
        </p:spPr>
        <p:txBody>
          <a:bodyPr wrap="square" rtlCol="0">
            <a:spAutoFit/>
          </a:bodyPr>
          <a:lstStyle/>
          <a:p>
            <a:pPr algn="just">
              <a:lnSpc>
                <a:spcPct val="150000"/>
              </a:lnSpc>
            </a:pPr>
            <a:r>
              <a:rPr lang="pt-PT" sz="2000" dirty="0">
                <a:solidFill>
                  <a:schemeClr val="bg1"/>
                </a:solidFill>
              </a:rPr>
              <a:t>O Monitoramento de Falhas e Registros de Segurança, também conhecido como A09:2021 - </a:t>
            </a:r>
            <a:r>
              <a:rPr lang="pt-PT" sz="2000" i="1" dirty="0" err="1">
                <a:solidFill>
                  <a:schemeClr val="bg1"/>
                </a:solidFill>
              </a:rPr>
              <a:t>Security</a:t>
            </a:r>
            <a:r>
              <a:rPr lang="pt-PT" sz="2000" i="1" dirty="0">
                <a:solidFill>
                  <a:schemeClr val="bg1"/>
                </a:solidFill>
              </a:rPr>
              <a:t> </a:t>
            </a:r>
            <a:r>
              <a:rPr lang="pt-PT" sz="2000" i="1" dirty="0" err="1">
                <a:solidFill>
                  <a:schemeClr val="bg1"/>
                </a:solidFill>
              </a:rPr>
              <a:t>Logging</a:t>
            </a:r>
            <a:r>
              <a:rPr lang="pt-PT" sz="2000" i="1" dirty="0">
                <a:solidFill>
                  <a:schemeClr val="bg1"/>
                </a:solidFill>
              </a:rPr>
              <a:t> </a:t>
            </a:r>
            <a:r>
              <a:rPr lang="pt-PT" sz="2000" i="1" dirty="0" err="1">
                <a:solidFill>
                  <a:schemeClr val="bg1"/>
                </a:solidFill>
              </a:rPr>
              <a:t>and</a:t>
            </a:r>
            <a:r>
              <a:rPr lang="pt-PT" sz="2000" i="1" dirty="0">
                <a:solidFill>
                  <a:schemeClr val="bg1"/>
                </a:solidFill>
              </a:rPr>
              <a:t> </a:t>
            </a:r>
            <a:r>
              <a:rPr lang="pt-PT" sz="2000" i="1" dirty="0" err="1">
                <a:solidFill>
                  <a:schemeClr val="bg1"/>
                </a:solidFill>
              </a:rPr>
              <a:t>Monitoring</a:t>
            </a:r>
            <a:r>
              <a:rPr lang="pt-PT" sz="2000" i="1" dirty="0">
                <a:solidFill>
                  <a:schemeClr val="bg1"/>
                </a:solidFill>
              </a:rPr>
              <a:t> </a:t>
            </a:r>
            <a:r>
              <a:rPr lang="pt-PT" sz="2000" i="1" dirty="0" err="1">
                <a:solidFill>
                  <a:schemeClr val="bg1"/>
                </a:solidFill>
              </a:rPr>
              <a:t>Failures</a:t>
            </a:r>
            <a:r>
              <a:rPr lang="pt-PT" sz="2000" i="1" dirty="0">
                <a:solidFill>
                  <a:schemeClr val="bg1"/>
                </a:solidFill>
              </a:rPr>
              <a:t> </a:t>
            </a:r>
            <a:r>
              <a:rPr lang="pt-PT" sz="2000" dirty="0">
                <a:solidFill>
                  <a:schemeClr val="bg1"/>
                </a:solidFill>
              </a:rPr>
              <a:t>na lista OWASP Top 10, é uma prática crucial para a segurança da informação que envolve a colecta, análise e armazenamento de logs de eventos gerados por sistemas, aplicações e dispositivos de rede.</a:t>
            </a:r>
          </a:p>
        </p:txBody>
      </p:sp>
    </p:spTree>
    <p:extLst>
      <p:ext uri="{BB962C8B-B14F-4D97-AF65-F5344CB8AC3E}">
        <p14:creationId xmlns:p14="http://schemas.microsoft.com/office/powerpoint/2010/main" val="166762658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sz="4400" dirty="0"/>
              <a:t>A10:2021</a:t>
            </a:r>
            <a:br>
              <a:rPr lang="pt-PT" sz="4400" dirty="0"/>
            </a:br>
            <a:r>
              <a:rPr lang="pt-PT" sz="4400" dirty="0"/>
              <a:t>Falsificação de solicitação do lado do Servidor</a:t>
            </a:r>
          </a:p>
        </p:txBody>
      </p:sp>
    </p:spTree>
    <p:extLst>
      <p:ext uri="{BB962C8B-B14F-4D97-AF65-F5344CB8AC3E}">
        <p14:creationId xmlns:p14="http://schemas.microsoft.com/office/powerpoint/2010/main" val="37375719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A10:2021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2343655"/>
          </a:xfrm>
          <a:prstGeom prst="rect">
            <a:avLst/>
          </a:prstGeom>
          <a:noFill/>
        </p:spPr>
        <p:txBody>
          <a:bodyPr wrap="square" rtlCol="0">
            <a:spAutoFit/>
          </a:bodyPr>
          <a:lstStyle/>
          <a:p>
            <a:pPr algn="just">
              <a:lnSpc>
                <a:spcPct val="150000"/>
              </a:lnSpc>
            </a:pPr>
            <a:r>
              <a:rPr lang="pt-PT" sz="2000" dirty="0">
                <a:solidFill>
                  <a:schemeClr val="bg1"/>
                </a:solidFill>
              </a:rPr>
              <a:t>A Falsificação de Solicitação do Lado do Servidor (SSRF), também conhecida como A10:2021 - </a:t>
            </a:r>
            <a:r>
              <a:rPr lang="pt-PT" sz="2000" i="1" dirty="0">
                <a:solidFill>
                  <a:schemeClr val="bg1"/>
                </a:solidFill>
              </a:rPr>
              <a:t>Server-Side </a:t>
            </a:r>
            <a:r>
              <a:rPr lang="pt-PT" sz="2000" i="1" dirty="0" err="1">
                <a:solidFill>
                  <a:schemeClr val="bg1"/>
                </a:solidFill>
              </a:rPr>
              <a:t>Request</a:t>
            </a:r>
            <a:r>
              <a:rPr lang="pt-PT" sz="2000" i="1" dirty="0">
                <a:solidFill>
                  <a:schemeClr val="bg1"/>
                </a:solidFill>
              </a:rPr>
              <a:t> </a:t>
            </a:r>
            <a:r>
              <a:rPr lang="pt-PT" sz="2000" i="1" dirty="0" err="1">
                <a:solidFill>
                  <a:schemeClr val="bg1"/>
                </a:solidFill>
              </a:rPr>
              <a:t>Forgery</a:t>
            </a:r>
            <a:r>
              <a:rPr lang="pt-PT" sz="2000" i="1" dirty="0">
                <a:solidFill>
                  <a:schemeClr val="bg1"/>
                </a:solidFill>
              </a:rPr>
              <a:t> </a:t>
            </a:r>
            <a:r>
              <a:rPr lang="pt-PT" sz="2000" dirty="0">
                <a:solidFill>
                  <a:schemeClr val="bg1"/>
                </a:solidFill>
              </a:rPr>
              <a:t>na lista OWASP Top 10, é uma vulnerabilidade de segurança que permite que um invasor mal-intencionado induza um servidor a realizar solicitações não autorizadas em outros sistemas.</a:t>
            </a:r>
          </a:p>
        </p:txBody>
      </p:sp>
    </p:spTree>
    <p:extLst>
      <p:ext uri="{BB962C8B-B14F-4D97-AF65-F5344CB8AC3E}">
        <p14:creationId xmlns:p14="http://schemas.microsoft.com/office/powerpoint/2010/main" val="134051340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1. INTRODUÇÃO </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12100"/>
            <a:ext cx="7717800" cy="2805320"/>
          </a:xfrm>
          <a:prstGeom prst="rect">
            <a:avLst/>
          </a:prstGeom>
          <a:noFill/>
        </p:spPr>
        <p:txBody>
          <a:bodyPr wrap="square" rtlCol="0">
            <a:spAutoFit/>
          </a:bodyPr>
          <a:lstStyle/>
          <a:p>
            <a:pPr algn="just">
              <a:lnSpc>
                <a:spcPct val="150000"/>
              </a:lnSpc>
            </a:pPr>
            <a:r>
              <a:rPr lang="pt-PT" sz="2000" dirty="0">
                <a:solidFill>
                  <a:schemeClr val="bg1"/>
                </a:solidFill>
              </a:rPr>
              <a:t>O cenário de segurança da informação está em constante evolução, com o surgimento de novas ameaças e vulnerabilidades a cada dia. As aplicações Web e as infra-estruturas críticas se tornam cada vez mais complexas e interligadas, aumentando a superfície de ataque e os riscos de exploração por agentes mal-intencionados.</a:t>
            </a:r>
          </a:p>
        </p:txBody>
      </p:sp>
    </p:spTree>
    <p:extLst>
      <p:ext uri="{BB962C8B-B14F-4D97-AF65-F5344CB8AC3E}">
        <p14:creationId xmlns:p14="http://schemas.microsoft.com/office/powerpoint/2010/main" val="345459954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A10:2021</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1881990"/>
          </a:xfrm>
          <a:prstGeom prst="rect">
            <a:avLst/>
          </a:prstGeom>
          <a:noFill/>
        </p:spPr>
        <p:txBody>
          <a:bodyPr wrap="square" rtlCol="0">
            <a:spAutoFit/>
          </a:bodyPr>
          <a:lstStyle/>
          <a:p>
            <a:pPr algn="just">
              <a:lnSpc>
                <a:spcPct val="150000"/>
              </a:lnSpc>
            </a:pPr>
            <a:r>
              <a:rPr lang="pt-PT" sz="2000" dirty="0">
                <a:solidFill>
                  <a:schemeClr val="bg1"/>
                </a:solidFill>
              </a:rPr>
              <a:t>As falhas de SSRF podem ter várias origens: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Entrada não validada;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Uso de funções de avaliação inseguras;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Componentes de terceiros vulneráveis.</a:t>
            </a:r>
          </a:p>
        </p:txBody>
      </p:sp>
    </p:spTree>
    <p:extLst>
      <p:ext uri="{BB962C8B-B14F-4D97-AF65-F5344CB8AC3E}">
        <p14:creationId xmlns:p14="http://schemas.microsoft.com/office/powerpoint/2010/main" val="175920908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942EB7-A5AA-D794-B870-CBC1EBC06822}"/>
              </a:ext>
            </a:extLst>
          </p:cNvPr>
          <p:cNvSpPr>
            <a:spLocks noGrp="1"/>
          </p:cNvSpPr>
          <p:nvPr>
            <p:ph type="title"/>
          </p:nvPr>
        </p:nvSpPr>
        <p:spPr>
          <a:xfrm>
            <a:off x="713100" y="2650779"/>
            <a:ext cx="7717800" cy="841800"/>
          </a:xfrm>
        </p:spPr>
        <p:txBody>
          <a:bodyPr/>
          <a:lstStyle/>
          <a:p>
            <a:r>
              <a:rPr lang="pt-PT" dirty="0"/>
              <a:t>Kali Linux:</a:t>
            </a:r>
            <a:br>
              <a:rPr lang="pt-PT" dirty="0"/>
            </a:br>
            <a:r>
              <a:rPr lang="pt-PT" dirty="0"/>
              <a:t>Ferramenta para análise de vulnerabilidades </a:t>
            </a:r>
          </a:p>
        </p:txBody>
      </p:sp>
      <p:sp>
        <p:nvSpPr>
          <p:cNvPr id="8" name="Title 7">
            <a:extLst>
              <a:ext uri="{FF2B5EF4-FFF2-40B4-BE49-F238E27FC236}">
                <a16:creationId xmlns:a16="http://schemas.microsoft.com/office/drawing/2014/main" id="{AD842876-539B-26DF-63A8-7043836DBBE0}"/>
              </a:ext>
            </a:extLst>
          </p:cNvPr>
          <p:cNvSpPr>
            <a:spLocks noGrp="1"/>
          </p:cNvSpPr>
          <p:nvPr>
            <p:ph type="title" idx="2"/>
          </p:nvPr>
        </p:nvSpPr>
        <p:spPr>
          <a:xfrm>
            <a:off x="3009897" y="806246"/>
            <a:ext cx="2879100" cy="920700"/>
          </a:xfrm>
        </p:spPr>
        <p:txBody>
          <a:bodyPr/>
          <a:lstStyle/>
          <a:p>
            <a:r>
              <a:rPr lang="pt-PT" dirty="0"/>
              <a:t>3.3</a:t>
            </a:r>
          </a:p>
        </p:txBody>
      </p:sp>
    </p:spTree>
    <p:extLst>
      <p:ext uri="{BB962C8B-B14F-4D97-AF65-F5344CB8AC3E}">
        <p14:creationId xmlns:p14="http://schemas.microsoft.com/office/powerpoint/2010/main" val="36973442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3.3. Kali Linux</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459572"/>
            <a:ext cx="7717800" cy="3266985"/>
          </a:xfrm>
          <a:prstGeom prst="rect">
            <a:avLst/>
          </a:prstGeom>
          <a:noFill/>
        </p:spPr>
        <p:txBody>
          <a:bodyPr wrap="square" rtlCol="0">
            <a:spAutoFit/>
          </a:bodyPr>
          <a:lstStyle/>
          <a:p>
            <a:pPr algn="just">
              <a:lnSpc>
                <a:spcPct val="150000"/>
              </a:lnSpc>
            </a:pPr>
            <a:r>
              <a:rPr lang="pt-PT" sz="2000">
                <a:solidFill>
                  <a:schemeClr val="bg1"/>
                </a:solidFill>
              </a:rPr>
              <a:t>O Kali Linux é uma distribuição Linux de código aberto baseada no Debian, desenvolvida para Testes Avançados de Penetração e Auditoria de Segurança. Ele oferece uma vasta gama de ferramentas de Segurança da Informação, incluindo Testes de Penetração, Pesquisa de Segurança, Forense Computacional, Engenharia Reversa, Gerenciamento de Vulnerabilidades e Testes de Red Team.</a:t>
            </a:r>
            <a:endParaRPr lang="pt-PT" sz="2000" dirty="0">
              <a:solidFill>
                <a:schemeClr val="bg1"/>
              </a:solidFill>
            </a:endParaRPr>
          </a:p>
        </p:txBody>
      </p:sp>
    </p:spTree>
    <p:extLst>
      <p:ext uri="{BB962C8B-B14F-4D97-AF65-F5344CB8AC3E}">
        <p14:creationId xmlns:p14="http://schemas.microsoft.com/office/powerpoint/2010/main" val="142585619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942EB7-A5AA-D794-B870-CBC1EBC06822}"/>
              </a:ext>
            </a:extLst>
          </p:cNvPr>
          <p:cNvSpPr>
            <a:spLocks noGrp="1"/>
          </p:cNvSpPr>
          <p:nvPr>
            <p:ph type="title"/>
          </p:nvPr>
        </p:nvSpPr>
        <p:spPr>
          <a:xfrm>
            <a:off x="713100" y="2650779"/>
            <a:ext cx="7717800" cy="841800"/>
          </a:xfrm>
        </p:spPr>
        <p:txBody>
          <a:bodyPr/>
          <a:lstStyle/>
          <a:p>
            <a:r>
              <a:rPr lang="pt-PT" dirty="0"/>
              <a:t>Recursos de Kali Linux</a:t>
            </a:r>
          </a:p>
        </p:txBody>
      </p:sp>
      <p:sp>
        <p:nvSpPr>
          <p:cNvPr id="8" name="Title 7">
            <a:extLst>
              <a:ext uri="{FF2B5EF4-FFF2-40B4-BE49-F238E27FC236}">
                <a16:creationId xmlns:a16="http://schemas.microsoft.com/office/drawing/2014/main" id="{AD842876-539B-26DF-63A8-7043836DBBE0}"/>
              </a:ext>
            </a:extLst>
          </p:cNvPr>
          <p:cNvSpPr>
            <a:spLocks noGrp="1"/>
          </p:cNvSpPr>
          <p:nvPr>
            <p:ph type="title" idx="2"/>
          </p:nvPr>
        </p:nvSpPr>
        <p:spPr>
          <a:xfrm>
            <a:off x="3009897" y="806246"/>
            <a:ext cx="2879100" cy="920700"/>
          </a:xfrm>
        </p:spPr>
        <p:txBody>
          <a:bodyPr/>
          <a:lstStyle/>
          <a:p>
            <a:r>
              <a:rPr lang="pt-PT" dirty="0"/>
              <a:t>3.3.1</a:t>
            </a:r>
          </a:p>
        </p:txBody>
      </p:sp>
    </p:spTree>
    <p:extLst>
      <p:ext uri="{BB962C8B-B14F-4D97-AF65-F5344CB8AC3E}">
        <p14:creationId xmlns:p14="http://schemas.microsoft.com/office/powerpoint/2010/main" val="415546185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3.3.1. Recursos de Kali Linux</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21244"/>
            <a:ext cx="7717800" cy="3266985"/>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Os recursos de Kali Linux são diversos: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Amplo conjunto de ferramentas de teste e penetração;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Gratuito e Open-</a:t>
            </a:r>
            <a:r>
              <a:rPr lang="pt-PT" sz="2000" dirty="0" err="1">
                <a:solidFill>
                  <a:schemeClr val="bg1"/>
                </a:solidFill>
              </a:rPr>
              <a:t>Source</a:t>
            </a:r>
            <a:r>
              <a:rPr lang="pt-PT" sz="2000" dirty="0">
                <a:solidFill>
                  <a:schemeClr val="bg1"/>
                </a:solidFill>
              </a:rPr>
              <a:t>;</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Suporte amplo à dispositivos;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Desenvolvimento focado em segurança;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Personalizável; e</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Suporte Multilingue.</a:t>
            </a:r>
          </a:p>
        </p:txBody>
      </p:sp>
    </p:spTree>
    <p:extLst>
      <p:ext uri="{BB962C8B-B14F-4D97-AF65-F5344CB8AC3E}">
        <p14:creationId xmlns:p14="http://schemas.microsoft.com/office/powerpoint/2010/main" val="271522746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942EB7-A5AA-D794-B870-CBC1EBC06822}"/>
              </a:ext>
            </a:extLst>
          </p:cNvPr>
          <p:cNvSpPr>
            <a:spLocks noGrp="1"/>
          </p:cNvSpPr>
          <p:nvPr>
            <p:ph type="title"/>
          </p:nvPr>
        </p:nvSpPr>
        <p:spPr>
          <a:xfrm>
            <a:off x="713100" y="2650779"/>
            <a:ext cx="7717800" cy="841800"/>
          </a:xfrm>
        </p:spPr>
        <p:txBody>
          <a:bodyPr/>
          <a:lstStyle/>
          <a:p>
            <a:r>
              <a:rPr lang="pt-PT" dirty="0"/>
              <a:t>OWASP</a:t>
            </a:r>
            <a:br>
              <a:rPr lang="pt-PT" dirty="0"/>
            </a:br>
            <a:r>
              <a:rPr lang="pt-PT" i="1" dirty="0" err="1"/>
              <a:t>Broken</a:t>
            </a:r>
            <a:r>
              <a:rPr lang="pt-PT" i="1" dirty="0"/>
              <a:t> Web </a:t>
            </a:r>
            <a:r>
              <a:rPr lang="pt-PT" i="1" dirty="0" err="1"/>
              <a:t>Applications</a:t>
            </a:r>
            <a:endParaRPr lang="pt-PT" i="1" dirty="0"/>
          </a:p>
        </p:txBody>
      </p:sp>
      <p:sp>
        <p:nvSpPr>
          <p:cNvPr id="8" name="Title 7">
            <a:extLst>
              <a:ext uri="{FF2B5EF4-FFF2-40B4-BE49-F238E27FC236}">
                <a16:creationId xmlns:a16="http://schemas.microsoft.com/office/drawing/2014/main" id="{AD842876-539B-26DF-63A8-7043836DBBE0}"/>
              </a:ext>
            </a:extLst>
          </p:cNvPr>
          <p:cNvSpPr>
            <a:spLocks noGrp="1"/>
          </p:cNvSpPr>
          <p:nvPr>
            <p:ph type="title" idx="2"/>
          </p:nvPr>
        </p:nvSpPr>
        <p:spPr>
          <a:xfrm>
            <a:off x="3009897" y="806246"/>
            <a:ext cx="2879100" cy="920700"/>
          </a:xfrm>
        </p:spPr>
        <p:txBody>
          <a:bodyPr/>
          <a:lstStyle/>
          <a:p>
            <a:r>
              <a:rPr lang="pt-PT" dirty="0"/>
              <a:t>3.4</a:t>
            </a:r>
          </a:p>
        </p:txBody>
      </p:sp>
    </p:spTree>
    <p:extLst>
      <p:ext uri="{BB962C8B-B14F-4D97-AF65-F5344CB8AC3E}">
        <p14:creationId xmlns:p14="http://schemas.microsoft.com/office/powerpoint/2010/main" val="99298342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3.4. OWASP BWA</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12100"/>
            <a:ext cx="7717800" cy="3728649"/>
          </a:xfrm>
          <a:prstGeom prst="rect">
            <a:avLst/>
          </a:prstGeom>
          <a:noFill/>
        </p:spPr>
        <p:txBody>
          <a:bodyPr wrap="square" rtlCol="0">
            <a:spAutoFit/>
          </a:bodyPr>
          <a:lstStyle/>
          <a:p>
            <a:pPr algn="just">
              <a:lnSpc>
                <a:spcPct val="150000"/>
              </a:lnSpc>
            </a:pPr>
            <a:r>
              <a:rPr lang="pt-PT" sz="2000">
                <a:solidFill>
                  <a:schemeClr val="bg1"/>
                </a:solidFill>
              </a:rPr>
              <a:t>O OWASP Broken Web Applications Project (BWA) é um projeto da Open Web Application Security Project (OWASP), uma organização sem fins lucrativos dedicada à segurança de aplicações web. O BWA oferece uma máquina virtual contendo diversos aplicativos web deliberadamente vulneráveis. Esses aplicativos podem ser utilizados para aprender sobre segurança de aplicações web, praticar técnicas de teste de penetração e avaliar ferramentas de segurança.</a:t>
            </a:r>
            <a:endParaRPr lang="pt-PT" sz="2000" dirty="0">
              <a:solidFill>
                <a:schemeClr val="bg1"/>
              </a:solidFill>
            </a:endParaRPr>
          </a:p>
        </p:txBody>
      </p:sp>
    </p:spTree>
    <p:extLst>
      <p:ext uri="{BB962C8B-B14F-4D97-AF65-F5344CB8AC3E}">
        <p14:creationId xmlns:p14="http://schemas.microsoft.com/office/powerpoint/2010/main" val="61516566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942EB7-A5AA-D794-B870-CBC1EBC06822}"/>
              </a:ext>
            </a:extLst>
          </p:cNvPr>
          <p:cNvSpPr>
            <a:spLocks noGrp="1"/>
          </p:cNvSpPr>
          <p:nvPr>
            <p:ph type="title"/>
          </p:nvPr>
        </p:nvSpPr>
        <p:spPr>
          <a:xfrm>
            <a:off x="713100" y="2650779"/>
            <a:ext cx="7717800" cy="841800"/>
          </a:xfrm>
        </p:spPr>
        <p:txBody>
          <a:bodyPr/>
          <a:lstStyle/>
          <a:p>
            <a:r>
              <a:rPr lang="pt-PT" dirty="0"/>
              <a:t>Recursos do OWASP BWA</a:t>
            </a:r>
          </a:p>
        </p:txBody>
      </p:sp>
      <p:sp>
        <p:nvSpPr>
          <p:cNvPr id="8" name="Title 7">
            <a:extLst>
              <a:ext uri="{FF2B5EF4-FFF2-40B4-BE49-F238E27FC236}">
                <a16:creationId xmlns:a16="http://schemas.microsoft.com/office/drawing/2014/main" id="{AD842876-539B-26DF-63A8-7043836DBBE0}"/>
              </a:ext>
            </a:extLst>
          </p:cNvPr>
          <p:cNvSpPr>
            <a:spLocks noGrp="1"/>
          </p:cNvSpPr>
          <p:nvPr>
            <p:ph type="title" idx="2"/>
          </p:nvPr>
        </p:nvSpPr>
        <p:spPr>
          <a:xfrm>
            <a:off x="3009897" y="806246"/>
            <a:ext cx="2879100" cy="920700"/>
          </a:xfrm>
        </p:spPr>
        <p:txBody>
          <a:bodyPr/>
          <a:lstStyle/>
          <a:p>
            <a:r>
              <a:rPr lang="pt-PT" dirty="0"/>
              <a:t>3.4.1</a:t>
            </a:r>
          </a:p>
        </p:txBody>
      </p:sp>
    </p:spTree>
    <p:extLst>
      <p:ext uri="{BB962C8B-B14F-4D97-AF65-F5344CB8AC3E}">
        <p14:creationId xmlns:p14="http://schemas.microsoft.com/office/powerpoint/2010/main" val="258030001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3.4.1. Recursos do OWASP BWA</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728649"/>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1. </a:t>
            </a:r>
            <a:r>
              <a:rPr lang="pt-PT" sz="2000" b="1" dirty="0">
                <a:solidFill>
                  <a:schemeClr val="bg1"/>
                </a:solidFill>
              </a:rPr>
              <a:t>Máquina Virtual com Aplicativos Vulneráveis</a:t>
            </a:r>
            <a:r>
              <a:rPr lang="pt-PT" sz="2000" dirty="0">
                <a:solidFill>
                  <a:schemeClr val="bg1"/>
                </a:solidFill>
              </a:rPr>
              <a:t>:</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Contém uma máquina virtual com diversos aplicativos web deliberadamente vulneráveis;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Inclui uma variedade de funcionalidades vulneráveis, como </a:t>
            </a:r>
            <a:r>
              <a:rPr lang="pt-PT" sz="2000" i="1" dirty="0">
                <a:solidFill>
                  <a:schemeClr val="bg1"/>
                </a:solidFill>
              </a:rPr>
              <a:t>SQL </a:t>
            </a:r>
            <a:r>
              <a:rPr lang="pt-PT" sz="2000" i="1" dirty="0" err="1">
                <a:solidFill>
                  <a:schemeClr val="bg1"/>
                </a:solidFill>
              </a:rPr>
              <a:t>Injection</a:t>
            </a:r>
            <a:r>
              <a:rPr lang="pt-PT" sz="2000" i="1" dirty="0">
                <a:solidFill>
                  <a:schemeClr val="bg1"/>
                </a:solidFill>
              </a:rPr>
              <a:t>, cross-site scripting (XSS) </a:t>
            </a:r>
            <a:r>
              <a:rPr lang="pt-PT" sz="2000" dirty="0">
                <a:solidFill>
                  <a:schemeClr val="bg1"/>
                </a:solidFill>
              </a:rPr>
              <a:t>e autenticação fraca;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Apresenta diferentes níveis de dificuldade para usuários de todos os níveis praticarem e testarem suas habilidades.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Documentação detalhada.</a:t>
            </a:r>
          </a:p>
        </p:txBody>
      </p:sp>
    </p:spTree>
    <p:extLst>
      <p:ext uri="{BB962C8B-B14F-4D97-AF65-F5344CB8AC3E}">
        <p14:creationId xmlns:p14="http://schemas.microsoft.com/office/powerpoint/2010/main" val="144477475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3.4.1. Recursos do OWASP BWA</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728649"/>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2. </a:t>
            </a:r>
            <a:r>
              <a:rPr lang="pt-PT" sz="2000" b="1" dirty="0">
                <a:solidFill>
                  <a:schemeClr val="bg1"/>
                </a:solidFill>
              </a:rPr>
              <a:t>Ferramentas de Segurança</a:t>
            </a:r>
            <a:r>
              <a:rPr lang="pt-PT" sz="2000" dirty="0">
                <a:solidFill>
                  <a:schemeClr val="bg1"/>
                </a:solidFill>
              </a:rPr>
              <a:t>:</a:t>
            </a:r>
          </a:p>
          <a:p>
            <a:pPr marL="342900" indent="-342900" algn="just">
              <a:lnSpc>
                <a:spcPct val="150000"/>
              </a:lnSpc>
              <a:buClr>
                <a:schemeClr val="accent2"/>
              </a:buClr>
              <a:buFont typeface="Arial" panose="020B0604020202020204" pitchFamily="34" charset="0"/>
              <a:buChar char="•"/>
            </a:pPr>
            <a:r>
              <a:rPr lang="pt-PT" sz="2000" b="1" dirty="0">
                <a:solidFill>
                  <a:schemeClr val="bg1"/>
                </a:solidFill>
              </a:rPr>
              <a:t>Scanners de Vulnerabilidades</a:t>
            </a:r>
            <a:r>
              <a:rPr lang="pt-PT" sz="2000" dirty="0">
                <a:solidFill>
                  <a:schemeClr val="bg1"/>
                </a:solidFill>
              </a:rPr>
              <a:t>: Ferramentas automatizadas que analisam os aplicativos em busca de vulnerabilidades conhecidas.</a:t>
            </a:r>
          </a:p>
          <a:p>
            <a:pPr marL="342900" indent="-342900" algn="just">
              <a:lnSpc>
                <a:spcPct val="150000"/>
              </a:lnSpc>
              <a:buClr>
                <a:schemeClr val="accent2"/>
              </a:buClr>
              <a:buFont typeface="Arial" panose="020B0604020202020204" pitchFamily="34" charset="0"/>
              <a:buChar char="•"/>
            </a:pPr>
            <a:r>
              <a:rPr lang="pt-PT" sz="2000" b="1" dirty="0">
                <a:solidFill>
                  <a:schemeClr val="bg1"/>
                </a:solidFill>
              </a:rPr>
              <a:t>Ferramentas de Teste de Penetração</a:t>
            </a:r>
            <a:r>
              <a:rPr lang="pt-PT" sz="2000" dirty="0">
                <a:solidFill>
                  <a:schemeClr val="bg1"/>
                </a:solidFill>
              </a:rPr>
              <a:t>: Ferramentas manuais e automatizadas para explorar vulnerabilidades nos aplicativos.</a:t>
            </a:r>
          </a:p>
          <a:p>
            <a:pPr marL="342900" indent="-342900" algn="just">
              <a:lnSpc>
                <a:spcPct val="150000"/>
              </a:lnSpc>
              <a:buClr>
                <a:schemeClr val="accent2"/>
              </a:buClr>
              <a:buFont typeface="Arial" panose="020B0604020202020204" pitchFamily="34" charset="0"/>
              <a:buChar char="•"/>
            </a:pPr>
            <a:r>
              <a:rPr lang="pt-PT" sz="2000" b="1" dirty="0" err="1">
                <a:solidFill>
                  <a:schemeClr val="bg1"/>
                </a:solidFill>
              </a:rPr>
              <a:t>Sniffers</a:t>
            </a:r>
            <a:r>
              <a:rPr lang="pt-PT" sz="2000" b="1" dirty="0">
                <a:solidFill>
                  <a:schemeClr val="bg1"/>
                </a:solidFill>
              </a:rPr>
              <a:t> de Rede</a:t>
            </a:r>
            <a:r>
              <a:rPr lang="pt-PT" sz="2000" dirty="0">
                <a:solidFill>
                  <a:schemeClr val="bg1"/>
                </a:solidFill>
              </a:rPr>
              <a:t>: Ferramentas que monitoram o tráfego de rede para identificar possíveis ataques em andamento.</a:t>
            </a:r>
          </a:p>
        </p:txBody>
      </p:sp>
    </p:spTree>
    <p:extLst>
      <p:ext uri="{BB962C8B-B14F-4D97-AF65-F5344CB8AC3E}">
        <p14:creationId xmlns:p14="http://schemas.microsoft.com/office/powerpoint/2010/main" val="306085174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1. INTRODUÇÃO </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12100"/>
            <a:ext cx="7717800" cy="3728649"/>
          </a:xfrm>
          <a:prstGeom prst="rect">
            <a:avLst/>
          </a:prstGeom>
          <a:noFill/>
        </p:spPr>
        <p:txBody>
          <a:bodyPr wrap="square" rtlCol="0">
            <a:spAutoFit/>
          </a:bodyPr>
          <a:lstStyle/>
          <a:p>
            <a:pPr algn="just">
              <a:lnSpc>
                <a:spcPct val="150000"/>
              </a:lnSpc>
            </a:pPr>
            <a:r>
              <a:rPr lang="pt-PT" sz="2000" dirty="0">
                <a:solidFill>
                  <a:schemeClr val="bg1"/>
                </a:solidFill>
              </a:rPr>
              <a:t>O OWASP (</a:t>
            </a:r>
            <a:r>
              <a:rPr lang="pt-PT" sz="2000" i="1" dirty="0">
                <a:solidFill>
                  <a:schemeClr val="bg1"/>
                </a:solidFill>
              </a:rPr>
              <a:t>Open Web </a:t>
            </a:r>
            <a:r>
              <a:rPr lang="pt-PT" sz="2000" i="1" dirty="0" err="1">
                <a:solidFill>
                  <a:schemeClr val="bg1"/>
                </a:solidFill>
              </a:rPr>
              <a:t>Application</a:t>
            </a:r>
            <a:r>
              <a:rPr lang="pt-PT" sz="2000" i="1" dirty="0">
                <a:solidFill>
                  <a:schemeClr val="bg1"/>
                </a:solidFill>
              </a:rPr>
              <a:t> </a:t>
            </a:r>
            <a:r>
              <a:rPr lang="pt-PT" sz="2000" i="1" dirty="0" err="1">
                <a:solidFill>
                  <a:schemeClr val="bg1"/>
                </a:solidFill>
              </a:rPr>
              <a:t>Security</a:t>
            </a:r>
            <a:r>
              <a:rPr lang="pt-PT" sz="2000" i="1" dirty="0">
                <a:solidFill>
                  <a:schemeClr val="bg1"/>
                </a:solidFill>
              </a:rPr>
              <a:t> Project</a:t>
            </a:r>
            <a:r>
              <a:rPr lang="pt-PT" sz="2000" dirty="0">
                <a:solidFill>
                  <a:schemeClr val="bg1"/>
                </a:solidFill>
              </a:rPr>
              <a:t>) é uma organização sem fins lucrativos que publica anualmente o OWASP Top 10, uma lista das dez falhas de segurança mais críticas em aplicações Web. </a:t>
            </a:r>
          </a:p>
          <a:p>
            <a:pPr algn="just">
              <a:lnSpc>
                <a:spcPct val="150000"/>
              </a:lnSpc>
            </a:pPr>
            <a:r>
              <a:rPr lang="pt-PT" sz="2000" dirty="0">
                <a:solidFill>
                  <a:schemeClr val="bg1"/>
                </a:solidFill>
              </a:rPr>
              <a:t>Além do OWASP Top 10, o OWASP também oferece o OWASP BWA (</a:t>
            </a:r>
            <a:r>
              <a:rPr lang="pt-PT" sz="2000" i="1" dirty="0" err="1">
                <a:solidFill>
                  <a:schemeClr val="bg1"/>
                </a:solidFill>
              </a:rPr>
              <a:t>Broken</a:t>
            </a:r>
            <a:r>
              <a:rPr lang="pt-PT" sz="2000" i="1" dirty="0">
                <a:solidFill>
                  <a:schemeClr val="bg1"/>
                </a:solidFill>
              </a:rPr>
              <a:t> Web </a:t>
            </a:r>
            <a:r>
              <a:rPr lang="pt-PT" sz="2000" i="1" dirty="0" err="1">
                <a:solidFill>
                  <a:schemeClr val="bg1"/>
                </a:solidFill>
              </a:rPr>
              <a:t>Applications</a:t>
            </a:r>
            <a:r>
              <a:rPr lang="pt-PT" sz="2000" dirty="0">
                <a:solidFill>
                  <a:schemeClr val="bg1"/>
                </a:solidFill>
              </a:rPr>
              <a:t>), um </a:t>
            </a:r>
            <a:r>
              <a:rPr lang="pt-PT" sz="2000" dirty="0" err="1">
                <a:solidFill>
                  <a:schemeClr val="bg1"/>
                </a:solidFill>
              </a:rPr>
              <a:t>projeto</a:t>
            </a:r>
            <a:r>
              <a:rPr lang="pt-PT" sz="2000" dirty="0">
                <a:solidFill>
                  <a:schemeClr val="bg1"/>
                </a:solidFill>
              </a:rPr>
              <a:t> que fornece um conjunto de aplicações Web vulneráveis pré-construídas para fins de treinamento e testes de penetração</a:t>
            </a:r>
          </a:p>
        </p:txBody>
      </p:sp>
    </p:spTree>
    <p:extLst>
      <p:ext uri="{BB962C8B-B14F-4D97-AF65-F5344CB8AC3E}">
        <p14:creationId xmlns:p14="http://schemas.microsoft.com/office/powerpoint/2010/main" val="42501276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3.4.1. Recursos do OWASP BWA</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805320"/>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2. </a:t>
            </a:r>
            <a:r>
              <a:rPr lang="pt-PT" sz="2000" b="1" dirty="0">
                <a:solidFill>
                  <a:schemeClr val="bg1"/>
                </a:solidFill>
              </a:rPr>
              <a:t>Documentação e Suporte</a:t>
            </a:r>
            <a:r>
              <a:rPr lang="pt-PT" sz="2000" dirty="0">
                <a:solidFill>
                  <a:schemeClr val="bg1"/>
                </a:solidFill>
              </a:rPr>
              <a:t>:</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Fornece documentação detalhada sobre cada aplicativo vulnerável, suas vulnerabilidades e como explorá-las.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Um fórum </a:t>
            </a:r>
            <a:r>
              <a:rPr lang="pt-PT" sz="2000" i="1" dirty="0">
                <a:solidFill>
                  <a:schemeClr val="bg1"/>
                </a:solidFill>
              </a:rPr>
              <a:t>online</a:t>
            </a:r>
            <a:r>
              <a:rPr lang="pt-PT" sz="2000" dirty="0">
                <a:solidFill>
                  <a:schemeClr val="bg1"/>
                </a:solidFill>
              </a:rPr>
              <a:t> está disponível para os usuários fazerem perguntas, compartilharem informações e colaborarem com outros profissionais de segurança.</a:t>
            </a:r>
          </a:p>
        </p:txBody>
      </p:sp>
    </p:spTree>
    <p:extLst>
      <p:ext uri="{BB962C8B-B14F-4D97-AF65-F5344CB8AC3E}">
        <p14:creationId xmlns:p14="http://schemas.microsoft.com/office/powerpoint/2010/main" val="93314996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942EB7-A5AA-D794-B870-CBC1EBC06822}"/>
              </a:ext>
            </a:extLst>
          </p:cNvPr>
          <p:cNvSpPr>
            <a:spLocks noGrp="1"/>
          </p:cNvSpPr>
          <p:nvPr>
            <p:ph type="title"/>
          </p:nvPr>
        </p:nvSpPr>
        <p:spPr>
          <a:xfrm>
            <a:off x="713100" y="2650779"/>
            <a:ext cx="7717800" cy="841800"/>
          </a:xfrm>
        </p:spPr>
        <p:txBody>
          <a:bodyPr/>
          <a:lstStyle/>
          <a:p>
            <a:r>
              <a:rPr lang="pt-PT" dirty="0"/>
              <a:t>Ferramentas de Análise de Vulnerabilidades Web</a:t>
            </a:r>
            <a:endParaRPr lang="pt-PT" i="1" dirty="0"/>
          </a:p>
        </p:txBody>
      </p:sp>
      <p:sp>
        <p:nvSpPr>
          <p:cNvPr id="8" name="Title 7">
            <a:extLst>
              <a:ext uri="{FF2B5EF4-FFF2-40B4-BE49-F238E27FC236}">
                <a16:creationId xmlns:a16="http://schemas.microsoft.com/office/drawing/2014/main" id="{AD842876-539B-26DF-63A8-7043836DBBE0}"/>
              </a:ext>
            </a:extLst>
          </p:cNvPr>
          <p:cNvSpPr>
            <a:spLocks noGrp="1"/>
          </p:cNvSpPr>
          <p:nvPr>
            <p:ph type="title" idx="2"/>
          </p:nvPr>
        </p:nvSpPr>
        <p:spPr>
          <a:xfrm>
            <a:off x="3009897" y="806246"/>
            <a:ext cx="2879100" cy="920700"/>
          </a:xfrm>
        </p:spPr>
        <p:txBody>
          <a:bodyPr/>
          <a:lstStyle/>
          <a:p>
            <a:r>
              <a:rPr lang="pt-PT" dirty="0"/>
              <a:t>3.5</a:t>
            </a:r>
          </a:p>
        </p:txBody>
      </p:sp>
    </p:spTree>
    <p:extLst>
      <p:ext uri="{BB962C8B-B14F-4D97-AF65-F5344CB8AC3E}">
        <p14:creationId xmlns:p14="http://schemas.microsoft.com/office/powerpoint/2010/main" val="304012548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a:t>Nikto</a:t>
            </a:r>
          </a:p>
        </p:txBody>
      </p:sp>
    </p:spTree>
    <p:extLst>
      <p:ext uri="{BB962C8B-B14F-4D97-AF65-F5344CB8AC3E}">
        <p14:creationId xmlns:p14="http://schemas.microsoft.com/office/powerpoint/2010/main" val="21479764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Nikto</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728649"/>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Nikto é um scanner de vulnerabilidades de servidor web abrangente e gratuito escrito em Perl. Ele é projectado para identificar e relatar uma ampla gama de problemas de segurança em servidores web comuns, incluindo: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Servidores e programas perigosos;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Servidores web vulneráveis;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Configurações inseguras;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Versões de software desactualizadas.</a:t>
            </a:r>
          </a:p>
        </p:txBody>
      </p:sp>
    </p:spTree>
    <p:extLst>
      <p:ext uri="{BB962C8B-B14F-4D97-AF65-F5344CB8AC3E}">
        <p14:creationId xmlns:p14="http://schemas.microsoft.com/office/powerpoint/2010/main" val="95589481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Nikto</a:t>
            </a:r>
          </a:p>
        </p:txBody>
      </p:sp>
      <p:pic>
        <p:nvPicPr>
          <p:cNvPr id="6" name="Picture 5">
            <a:extLst>
              <a:ext uri="{FF2B5EF4-FFF2-40B4-BE49-F238E27FC236}">
                <a16:creationId xmlns:a16="http://schemas.microsoft.com/office/drawing/2014/main" id="{29145A8D-70C2-349D-7CC9-4EF3D00FAE59}"/>
              </a:ext>
            </a:extLst>
          </p:cNvPr>
          <p:cNvPicPr>
            <a:picLocks noChangeAspect="1"/>
          </p:cNvPicPr>
          <p:nvPr/>
        </p:nvPicPr>
        <p:blipFill>
          <a:blip r:embed="rId2"/>
          <a:stretch>
            <a:fillRect/>
          </a:stretch>
        </p:blipFill>
        <p:spPr>
          <a:xfrm>
            <a:off x="597408" y="384746"/>
            <a:ext cx="7919989" cy="4357942"/>
          </a:xfrm>
          <a:prstGeom prst="rect">
            <a:avLst/>
          </a:prstGeom>
        </p:spPr>
      </p:pic>
      <p:cxnSp>
        <p:nvCxnSpPr>
          <p:cNvPr id="11" name="Straight Connector 10">
            <a:extLst>
              <a:ext uri="{FF2B5EF4-FFF2-40B4-BE49-F238E27FC236}">
                <a16:creationId xmlns:a16="http://schemas.microsoft.com/office/drawing/2014/main" id="{1CC6D876-5F97-751B-AAAA-8B3554048CE5}"/>
              </a:ext>
            </a:extLst>
          </p:cNvPr>
          <p:cNvCxnSpPr/>
          <p:nvPr/>
        </p:nvCxnSpPr>
        <p:spPr>
          <a:xfrm>
            <a:off x="-162560" y="212344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E6FD588-7629-8746-DE69-7746DC14440D}"/>
              </a:ext>
            </a:extLst>
          </p:cNvPr>
          <p:cNvCxnSpPr/>
          <p:nvPr/>
        </p:nvCxnSpPr>
        <p:spPr>
          <a:xfrm>
            <a:off x="713100" y="1910080"/>
            <a:ext cx="11868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4408C52-1F91-B3B2-8CE4-A28D4DAD9805}"/>
              </a:ext>
            </a:extLst>
          </p:cNvPr>
          <p:cNvCxnSpPr/>
          <p:nvPr/>
        </p:nvCxnSpPr>
        <p:spPr>
          <a:xfrm>
            <a:off x="1899920" y="3870960"/>
            <a:ext cx="11868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118298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1CC6D876-5F97-751B-AAAA-8B3554048CE5}"/>
              </a:ext>
            </a:extLst>
          </p:cNvPr>
          <p:cNvCxnSpPr/>
          <p:nvPr/>
        </p:nvCxnSpPr>
        <p:spPr>
          <a:xfrm>
            <a:off x="-162560" y="2123440"/>
            <a:ext cx="0" cy="0"/>
          </a:xfrm>
          <a:prstGeom prst="line">
            <a:avLst/>
          </a:prstGeom>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861D0E6B-B568-50AE-FD9C-C67C0A50B3C3}"/>
              </a:ext>
            </a:extLst>
          </p:cNvPr>
          <p:cNvPicPr>
            <a:picLocks noChangeAspect="1"/>
          </p:cNvPicPr>
          <p:nvPr/>
        </p:nvPicPr>
        <p:blipFill>
          <a:blip r:embed="rId2"/>
          <a:stretch>
            <a:fillRect/>
          </a:stretch>
        </p:blipFill>
        <p:spPr>
          <a:xfrm>
            <a:off x="774060" y="1213054"/>
            <a:ext cx="7479985" cy="3391046"/>
          </a:xfrm>
          <a:prstGeom prst="rect">
            <a:avLst/>
          </a:prstGeom>
        </p:spPr>
      </p:pic>
      <p:pic>
        <p:nvPicPr>
          <p:cNvPr id="7" name="Picture 6">
            <a:extLst>
              <a:ext uri="{FF2B5EF4-FFF2-40B4-BE49-F238E27FC236}">
                <a16:creationId xmlns:a16="http://schemas.microsoft.com/office/drawing/2014/main" id="{B0DF3AD6-CA63-02C6-4544-53755FCF879C}"/>
              </a:ext>
            </a:extLst>
          </p:cNvPr>
          <p:cNvPicPr>
            <a:picLocks noChangeAspect="1"/>
          </p:cNvPicPr>
          <p:nvPr/>
        </p:nvPicPr>
        <p:blipFill>
          <a:blip r:embed="rId3"/>
          <a:stretch>
            <a:fillRect/>
          </a:stretch>
        </p:blipFill>
        <p:spPr>
          <a:xfrm>
            <a:off x="774060" y="707150"/>
            <a:ext cx="7423100" cy="288530"/>
          </a:xfrm>
          <a:prstGeom prst="rect">
            <a:avLst/>
          </a:prstGeom>
        </p:spPr>
      </p:pic>
    </p:spTree>
    <p:extLst>
      <p:ext uri="{BB962C8B-B14F-4D97-AF65-F5344CB8AC3E}">
        <p14:creationId xmlns:p14="http://schemas.microsoft.com/office/powerpoint/2010/main" val="246180720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a:t>Skipfish</a:t>
            </a:r>
          </a:p>
        </p:txBody>
      </p:sp>
    </p:spTree>
    <p:extLst>
      <p:ext uri="{BB962C8B-B14F-4D97-AF65-F5344CB8AC3E}">
        <p14:creationId xmlns:p14="http://schemas.microsoft.com/office/powerpoint/2010/main" val="262465843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Skipfish</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728649"/>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Skipfish é uma ferramenta gratuita e de código aberto de reconhecimento de segurança de aplicativos web disponível no GitHub e desenvolvida pela Google, criada para pesquisadores de segurança.</a:t>
            </a:r>
          </a:p>
          <a:p>
            <a:pPr algn="just">
              <a:lnSpc>
                <a:spcPct val="150000"/>
              </a:lnSpc>
              <a:buClr>
                <a:schemeClr val="accent2"/>
              </a:buClr>
            </a:pPr>
            <a:r>
              <a:rPr lang="pt-PT" sz="2000" dirty="0">
                <a:solidFill>
                  <a:schemeClr val="bg1"/>
                </a:solidFill>
              </a:rPr>
              <a:t>Funciona através de um rastejamento recursivo e sondagens baseadas em dicionário, mapeando interactivamente o site alvo e anotando o mapa resultante com a saída de várias ferramentas, como Nmap, Nikto.</a:t>
            </a:r>
          </a:p>
        </p:txBody>
      </p:sp>
    </p:spTree>
    <p:extLst>
      <p:ext uri="{BB962C8B-B14F-4D97-AF65-F5344CB8AC3E}">
        <p14:creationId xmlns:p14="http://schemas.microsoft.com/office/powerpoint/2010/main" val="163483075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Skipfish</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343655"/>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A ferramenta é útil para identificar problemas como: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Recursos ocultos;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Pontos de entrada em potencial;</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Problemas de configuração;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Tecnologias em uso.</a:t>
            </a:r>
          </a:p>
        </p:txBody>
      </p:sp>
    </p:spTree>
    <p:extLst>
      <p:ext uri="{BB962C8B-B14F-4D97-AF65-F5344CB8AC3E}">
        <p14:creationId xmlns:p14="http://schemas.microsoft.com/office/powerpoint/2010/main" val="80563211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6EE2C48-695C-3B51-4AEE-213FA6C3C3ED}"/>
              </a:ext>
            </a:extLst>
          </p:cNvPr>
          <p:cNvPicPr>
            <a:picLocks noChangeAspect="1"/>
          </p:cNvPicPr>
          <p:nvPr/>
        </p:nvPicPr>
        <p:blipFill>
          <a:blip r:embed="rId2"/>
          <a:stretch>
            <a:fillRect/>
          </a:stretch>
        </p:blipFill>
        <p:spPr>
          <a:xfrm>
            <a:off x="1284948" y="895022"/>
            <a:ext cx="6574104" cy="3859923"/>
          </a:xfrm>
          <a:prstGeom prst="rect">
            <a:avLst/>
          </a:prstGeom>
        </p:spPr>
      </p:pic>
      <p:pic>
        <p:nvPicPr>
          <p:cNvPr id="3" name="Picture 2">
            <a:extLst>
              <a:ext uri="{FF2B5EF4-FFF2-40B4-BE49-F238E27FC236}">
                <a16:creationId xmlns:a16="http://schemas.microsoft.com/office/drawing/2014/main" id="{677C99E9-4A4E-A661-B00F-93AEBBE64D9B}"/>
              </a:ext>
            </a:extLst>
          </p:cNvPr>
          <p:cNvPicPr>
            <a:picLocks noChangeAspect="1"/>
          </p:cNvPicPr>
          <p:nvPr/>
        </p:nvPicPr>
        <p:blipFill>
          <a:blip r:embed="rId3"/>
          <a:stretch>
            <a:fillRect/>
          </a:stretch>
        </p:blipFill>
        <p:spPr>
          <a:xfrm>
            <a:off x="1284948" y="388555"/>
            <a:ext cx="6574104" cy="295623"/>
          </a:xfrm>
          <a:prstGeom prst="rect">
            <a:avLst/>
          </a:prstGeom>
        </p:spPr>
      </p:pic>
    </p:spTree>
    <p:extLst>
      <p:ext uri="{BB962C8B-B14F-4D97-AF65-F5344CB8AC3E}">
        <p14:creationId xmlns:p14="http://schemas.microsoft.com/office/powerpoint/2010/main" val="126212410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81"/>
        <p:cNvGrpSpPr/>
        <p:nvPr/>
      </p:nvGrpSpPr>
      <p:grpSpPr>
        <a:xfrm>
          <a:off x="0" y="0"/>
          <a:ext cx="0" cy="0"/>
          <a:chOff x="0" y="0"/>
          <a:chExt cx="0" cy="0"/>
        </a:xfrm>
      </p:grpSpPr>
      <p:sp>
        <p:nvSpPr>
          <p:cNvPr id="2882" name="Google Shape;2882;p38"/>
          <p:cNvSpPr/>
          <p:nvPr/>
        </p:nvSpPr>
        <p:spPr>
          <a:xfrm>
            <a:off x="1453350" y="3393677"/>
            <a:ext cx="6237300" cy="4380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8"/>
          <p:cNvSpPr txBox="1">
            <a:spLocks noGrp="1"/>
          </p:cNvSpPr>
          <p:nvPr>
            <p:ph type="title"/>
          </p:nvPr>
        </p:nvSpPr>
        <p:spPr>
          <a:xfrm>
            <a:off x="713100" y="2405677"/>
            <a:ext cx="7717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OBJE</a:t>
            </a:r>
            <a:r>
              <a:rPr lang="en" dirty="0">
                <a:solidFill>
                  <a:schemeClr val="accent2"/>
                </a:solidFill>
              </a:rPr>
              <a:t>CTIVOS</a:t>
            </a:r>
            <a:endParaRPr dirty="0">
              <a:solidFill>
                <a:schemeClr val="accent2"/>
              </a:solidFill>
            </a:endParaRPr>
          </a:p>
        </p:txBody>
      </p:sp>
      <p:sp>
        <p:nvSpPr>
          <p:cNvPr id="2884" name="Google Shape;2884;p38"/>
          <p:cNvSpPr txBox="1">
            <a:spLocks noGrp="1"/>
          </p:cNvSpPr>
          <p:nvPr>
            <p:ph type="subTitle" idx="1"/>
          </p:nvPr>
        </p:nvSpPr>
        <p:spPr>
          <a:xfrm>
            <a:off x="1858650" y="3415877"/>
            <a:ext cx="5426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Objectivos geral e específicos</a:t>
            </a:r>
            <a:endParaRPr dirty="0"/>
          </a:p>
        </p:txBody>
      </p:sp>
      <p:sp>
        <p:nvSpPr>
          <p:cNvPr id="2885" name="Google Shape;2885;p38"/>
          <p:cNvSpPr txBox="1">
            <a:spLocks noGrp="1"/>
          </p:cNvSpPr>
          <p:nvPr>
            <p:ph type="title" idx="2"/>
          </p:nvPr>
        </p:nvSpPr>
        <p:spPr>
          <a:xfrm>
            <a:off x="3132450" y="1484973"/>
            <a:ext cx="2879100" cy="9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2886" name="Google Shape;2886;p38"/>
          <p:cNvGrpSpPr/>
          <p:nvPr/>
        </p:nvGrpSpPr>
        <p:grpSpPr>
          <a:xfrm rot="-5400000">
            <a:off x="2746096" y="55862"/>
            <a:ext cx="1823016" cy="296643"/>
            <a:chOff x="7857346" y="3902355"/>
            <a:chExt cx="1823016" cy="296643"/>
          </a:xfrm>
        </p:grpSpPr>
        <p:sp>
          <p:nvSpPr>
            <p:cNvPr id="2887" name="Google Shape;2887;p38"/>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8"/>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8"/>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8"/>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8"/>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8"/>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38"/>
          <p:cNvGrpSpPr/>
          <p:nvPr/>
        </p:nvGrpSpPr>
        <p:grpSpPr>
          <a:xfrm rot="5400000">
            <a:off x="1639375" y="1028400"/>
            <a:ext cx="98902" cy="553090"/>
            <a:chOff x="4898850" y="4820550"/>
            <a:chExt cx="98902" cy="553090"/>
          </a:xfrm>
        </p:grpSpPr>
        <p:sp>
          <p:nvSpPr>
            <p:cNvPr id="2894" name="Google Shape;2894;p38"/>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8"/>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8"/>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8"/>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8"/>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38"/>
          <p:cNvGrpSpPr/>
          <p:nvPr/>
        </p:nvGrpSpPr>
        <p:grpSpPr>
          <a:xfrm>
            <a:off x="1609176" y="4434219"/>
            <a:ext cx="1252897" cy="51000"/>
            <a:chOff x="2915381" y="4104819"/>
            <a:chExt cx="1252897" cy="51000"/>
          </a:xfrm>
        </p:grpSpPr>
        <p:sp>
          <p:nvSpPr>
            <p:cNvPr id="2900" name="Google Shape;2900;p38"/>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8"/>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8"/>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8"/>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8"/>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8"/>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8"/>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8"/>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8"/>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8"/>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8"/>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8"/>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8"/>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8"/>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38"/>
          <p:cNvGrpSpPr/>
          <p:nvPr/>
        </p:nvGrpSpPr>
        <p:grpSpPr>
          <a:xfrm>
            <a:off x="5495767" y="691791"/>
            <a:ext cx="1105976" cy="133969"/>
            <a:chOff x="8183182" y="663852"/>
            <a:chExt cx="1475028" cy="178673"/>
          </a:xfrm>
        </p:grpSpPr>
        <p:grpSp>
          <p:nvGrpSpPr>
            <p:cNvPr id="2915" name="Google Shape;2915;p38"/>
            <p:cNvGrpSpPr/>
            <p:nvPr/>
          </p:nvGrpSpPr>
          <p:grpSpPr>
            <a:xfrm>
              <a:off x="8183182" y="774425"/>
              <a:ext cx="1178025" cy="68100"/>
              <a:chOff x="2024450" y="204150"/>
              <a:chExt cx="1178025" cy="68100"/>
            </a:xfrm>
          </p:grpSpPr>
          <p:sp>
            <p:nvSpPr>
              <p:cNvPr id="2916" name="Google Shape;2916;p3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6" name="Google Shape;2926;p38"/>
            <p:cNvGrpSpPr/>
            <p:nvPr/>
          </p:nvGrpSpPr>
          <p:grpSpPr>
            <a:xfrm>
              <a:off x="8480185" y="663852"/>
              <a:ext cx="1178025" cy="68100"/>
              <a:chOff x="2024450" y="204150"/>
              <a:chExt cx="1178025" cy="68100"/>
            </a:xfrm>
          </p:grpSpPr>
          <p:sp>
            <p:nvSpPr>
              <p:cNvPr id="2927" name="Google Shape;2927;p3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7" name="Google Shape;2937;p38"/>
          <p:cNvGrpSpPr/>
          <p:nvPr/>
        </p:nvGrpSpPr>
        <p:grpSpPr>
          <a:xfrm rot="5400000">
            <a:off x="5968600" y="4273462"/>
            <a:ext cx="98902" cy="553090"/>
            <a:chOff x="4898850" y="4820550"/>
            <a:chExt cx="98902" cy="553090"/>
          </a:xfrm>
        </p:grpSpPr>
        <p:sp>
          <p:nvSpPr>
            <p:cNvPr id="2938" name="Google Shape;2938;p38"/>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8"/>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8"/>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8"/>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8"/>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3303540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C33973-2BD1-92D5-3071-2C073310AAEF}"/>
              </a:ext>
            </a:extLst>
          </p:cNvPr>
          <p:cNvPicPr>
            <a:picLocks noChangeAspect="1"/>
          </p:cNvPicPr>
          <p:nvPr/>
        </p:nvPicPr>
        <p:blipFill>
          <a:blip r:embed="rId2"/>
          <a:stretch>
            <a:fillRect/>
          </a:stretch>
        </p:blipFill>
        <p:spPr>
          <a:xfrm>
            <a:off x="2475459" y="187960"/>
            <a:ext cx="4193082" cy="4638040"/>
          </a:xfrm>
          <a:prstGeom prst="rect">
            <a:avLst/>
          </a:prstGeom>
        </p:spPr>
      </p:pic>
      <p:pic>
        <p:nvPicPr>
          <p:cNvPr id="11" name="Picture 10">
            <a:extLst>
              <a:ext uri="{FF2B5EF4-FFF2-40B4-BE49-F238E27FC236}">
                <a16:creationId xmlns:a16="http://schemas.microsoft.com/office/drawing/2014/main" id="{E5993ADE-22A2-5D83-8F38-00945273F5C1}"/>
              </a:ext>
            </a:extLst>
          </p:cNvPr>
          <p:cNvPicPr>
            <a:picLocks noChangeAspect="1"/>
          </p:cNvPicPr>
          <p:nvPr/>
        </p:nvPicPr>
        <p:blipFill>
          <a:blip r:embed="rId3"/>
          <a:stretch>
            <a:fillRect/>
          </a:stretch>
        </p:blipFill>
        <p:spPr>
          <a:xfrm>
            <a:off x="8352697" y="619760"/>
            <a:ext cx="7802882" cy="38074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5384144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C33973-2BD1-92D5-3071-2C073310AAEF}"/>
              </a:ext>
            </a:extLst>
          </p:cNvPr>
          <p:cNvPicPr>
            <a:picLocks noChangeAspect="1"/>
          </p:cNvPicPr>
          <p:nvPr/>
        </p:nvPicPr>
        <p:blipFill>
          <a:blip r:embed="rId2"/>
          <a:stretch>
            <a:fillRect/>
          </a:stretch>
        </p:blipFill>
        <p:spPr>
          <a:xfrm>
            <a:off x="791303" y="187960"/>
            <a:ext cx="4193082" cy="4638040"/>
          </a:xfrm>
          <a:prstGeom prst="rect">
            <a:avLst/>
          </a:prstGeom>
        </p:spPr>
      </p:pic>
      <p:pic>
        <p:nvPicPr>
          <p:cNvPr id="11" name="Picture 10">
            <a:extLst>
              <a:ext uri="{FF2B5EF4-FFF2-40B4-BE49-F238E27FC236}">
                <a16:creationId xmlns:a16="http://schemas.microsoft.com/office/drawing/2014/main" id="{E5993ADE-22A2-5D83-8F38-00945273F5C1}"/>
              </a:ext>
            </a:extLst>
          </p:cNvPr>
          <p:cNvPicPr>
            <a:picLocks noChangeAspect="1"/>
          </p:cNvPicPr>
          <p:nvPr/>
        </p:nvPicPr>
        <p:blipFill>
          <a:blip r:embed="rId3"/>
          <a:stretch>
            <a:fillRect/>
          </a:stretch>
        </p:blipFill>
        <p:spPr>
          <a:xfrm>
            <a:off x="1215620" y="619760"/>
            <a:ext cx="7802882" cy="38074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3247737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a:t>Wapiti</a:t>
            </a:r>
          </a:p>
        </p:txBody>
      </p:sp>
    </p:spTree>
    <p:extLst>
      <p:ext uri="{BB962C8B-B14F-4D97-AF65-F5344CB8AC3E}">
        <p14:creationId xmlns:p14="http://schemas.microsoft.com/office/powerpoint/2010/main" val="147258133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Wapiti</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728649"/>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Wapiti é um scanner de vulnerabilidades web de código aberto e gratuito escrito em Python. Ele é projectado para identificar e relatar uma ampla gama de problemas de segurança em aplicativos web, que são: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Vulnerabilidades de injecção de código, cross-site scripting(XSS);</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Vulnerabilidades de configuração incorrecta;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Vulnerabilidades de força bruta.</a:t>
            </a:r>
          </a:p>
        </p:txBody>
      </p:sp>
    </p:spTree>
    <p:extLst>
      <p:ext uri="{BB962C8B-B14F-4D97-AF65-F5344CB8AC3E}">
        <p14:creationId xmlns:p14="http://schemas.microsoft.com/office/powerpoint/2010/main" val="84514129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00B660-42AD-5814-E9E0-4ABBB1E8E92E}"/>
              </a:ext>
            </a:extLst>
          </p:cNvPr>
          <p:cNvPicPr>
            <a:picLocks noChangeAspect="1"/>
          </p:cNvPicPr>
          <p:nvPr/>
        </p:nvPicPr>
        <p:blipFill>
          <a:blip r:embed="rId2"/>
          <a:stretch>
            <a:fillRect/>
          </a:stretch>
        </p:blipFill>
        <p:spPr>
          <a:xfrm>
            <a:off x="812800" y="950725"/>
            <a:ext cx="7518400" cy="3242049"/>
          </a:xfrm>
          <a:prstGeom prst="rect">
            <a:avLst/>
          </a:prstGeom>
        </p:spPr>
      </p:pic>
    </p:spTree>
    <p:extLst>
      <p:ext uri="{BB962C8B-B14F-4D97-AF65-F5344CB8AC3E}">
        <p14:creationId xmlns:p14="http://schemas.microsoft.com/office/powerpoint/2010/main" val="67971370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F953CA-B958-6328-9AAE-8953630FA274}"/>
              </a:ext>
            </a:extLst>
          </p:cNvPr>
          <p:cNvPicPr>
            <a:picLocks noChangeAspect="1"/>
          </p:cNvPicPr>
          <p:nvPr/>
        </p:nvPicPr>
        <p:blipFill>
          <a:blip r:embed="rId2"/>
          <a:stretch>
            <a:fillRect/>
          </a:stretch>
        </p:blipFill>
        <p:spPr>
          <a:xfrm>
            <a:off x="678303" y="490954"/>
            <a:ext cx="7787393" cy="4161591"/>
          </a:xfrm>
          <a:prstGeom prst="rect">
            <a:avLst/>
          </a:prstGeom>
        </p:spPr>
      </p:pic>
    </p:spTree>
    <p:extLst>
      <p:ext uri="{BB962C8B-B14F-4D97-AF65-F5344CB8AC3E}">
        <p14:creationId xmlns:p14="http://schemas.microsoft.com/office/powerpoint/2010/main" val="42950653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8A3237-D369-BFF8-E580-6C8ED94DF4B1}"/>
              </a:ext>
            </a:extLst>
          </p:cNvPr>
          <p:cNvPicPr>
            <a:picLocks noChangeAspect="1"/>
          </p:cNvPicPr>
          <p:nvPr/>
        </p:nvPicPr>
        <p:blipFill>
          <a:blip r:embed="rId3"/>
          <a:stretch>
            <a:fillRect/>
          </a:stretch>
        </p:blipFill>
        <p:spPr>
          <a:xfrm>
            <a:off x="701921" y="667902"/>
            <a:ext cx="7740157" cy="3807695"/>
          </a:xfrm>
          <a:prstGeom prst="rect">
            <a:avLst/>
          </a:prstGeom>
        </p:spPr>
      </p:pic>
    </p:spTree>
    <p:extLst>
      <p:ext uri="{BB962C8B-B14F-4D97-AF65-F5344CB8AC3E}">
        <p14:creationId xmlns:p14="http://schemas.microsoft.com/office/powerpoint/2010/main" val="166871978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3350930-819B-66C1-DF8D-340F5AAAB1D3}"/>
              </a:ext>
            </a:extLst>
          </p:cNvPr>
          <p:cNvPicPr>
            <a:picLocks noChangeAspect="1"/>
          </p:cNvPicPr>
          <p:nvPr/>
        </p:nvPicPr>
        <p:blipFill>
          <a:blip r:embed="rId2"/>
          <a:stretch>
            <a:fillRect/>
          </a:stretch>
        </p:blipFill>
        <p:spPr>
          <a:xfrm>
            <a:off x="792480" y="660295"/>
            <a:ext cx="7559040" cy="3822910"/>
          </a:xfrm>
          <a:prstGeom prst="rect">
            <a:avLst/>
          </a:prstGeom>
        </p:spPr>
      </p:pic>
      <p:pic>
        <p:nvPicPr>
          <p:cNvPr id="5" name="Picture 4">
            <a:extLst>
              <a:ext uri="{FF2B5EF4-FFF2-40B4-BE49-F238E27FC236}">
                <a16:creationId xmlns:a16="http://schemas.microsoft.com/office/drawing/2014/main" id="{6F4C0120-982A-7B61-579B-44BC18DD57CA}"/>
              </a:ext>
            </a:extLst>
          </p:cNvPr>
          <p:cNvPicPr>
            <a:picLocks noChangeAspect="1"/>
          </p:cNvPicPr>
          <p:nvPr/>
        </p:nvPicPr>
        <p:blipFill>
          <a:blip r:embed="rId3"/>
          <a:stretch>
            <a:fillRect/>
          </a:stretch>
        </p:blipFill>
        <p:spPr>
          <a:xfrm>
            <a:off x="860416" y="5783580"/>
            <a:ext cx="7430144" cy="4839119"/>
          </a:xfrm>
          <a:prstGeom prst="rect">
            <a:avLst/>
          </a:prstGeom>
        </p:spPr>
      </p:pic>
    </p:spTree>
    <p:extLst>
      <p:ext uri="{BB962C8B-B14F-4D97-AF65-F5344CB8AC3E}">
        <p14:creationId xmlns:p14="http://schemas.microsoft.com/office/powerpoint/2010/main" val="268516721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3350930-819B-66C1-DF8D-340F5AAAB1D3}"/>
              </a:ext>
            </a:extLst>
          </p:cNvPr>
          <p:cNvPicPr>
            <a:picLocks noChangeAspect="1"/>
          </p:cNvPicPr>
          <p:nvPr/>
        </p:nvPicPr>
        <p:blipFill>
          <a:blip r:embed="rId3"/>
          <a:stretch>
            <a:fillRect/>
          </a:stretch>
        </p:blipFill>
        <p:spPr>
          <a:xfrm>
            <a:off x="792480" y="-5161385"/>
            <a:ext cx="7559040" cy="3822910"/>
          </a:xfrm>
          <a:prstGeom prst="rect">
            <a:avLst/>
          </a:prstGeom>
        </p:spPr>
      </p:pic>
      <p:pic>
        <p:nvPicPr>
          <p:cNvPr id="5" name="Picture 4">
            <a:extLst>
              <a:ext uri="{FF2B5EF4-FFF2-40B4-BE49-F238E27FC236}">
                <a16:creationId xmlns:a16="http://schemas.microsoft.com/office/drawing/2014/main" id="{6F4C0120-982A-7B61-579B-44BC18DD57CA}"/>
              </a:ext>
            </a:extLst>
          </p:cNvPr>
          <p:cNvPicPr>
            <a:picLocks noChangeAspect="1"/>
          </p:cNvPicPr>
          <p:nvPr/>
        </p:nvPicPr>
        <p:blipFill>
          <a:blip r:embed="rId4"/>
          <a:stretch>
            <a:fillRect/>
          </a:stretch>
        </p:blipFill>
        <p:spPr>
          <a:xfrm>
            <a:off x="856928" y="152190"/>
            <a:ext cx="7430144" cy="4839119"/>
          </a:xfrm>
          <a:prstGeom prst="rect">
            <a:avLst/>
          </a:prstGeom>
        </p:spPr>
      </p:pic>
      <p:pic>
        <p:nvPicPr>
          <p:cNvPr id="4" name="Picture 3">
            <a:extLst>
              <a:ext uri="{FF2B5EF4-FFF2-40B4-BE49-F238E27FC236}">
                <a16:creationId xmlns:a16="http://schemas.microsoft.com/office/drawing/2014/main" id="{A33ADD4F-3EFD-5DCC-9BD4-0D3C47928406}"/>
              </a:ext>
            </a:extLst>
          </p:cNvPr>
          <p:cNvPicPr>
            <a:picLocks noChangeAspect="1"/>
          </p:cNvPicPr>
          <p:nvPr/>
        </p:nvPicPr>
        <p:blipFill>
          <a:blip r:embed="rId5"/>
          <a:stretch>
            <a:fillRect/>
          </a:stretch>
        </p:blipFill>
        <p:spPr>
          <a:xfrm>
            <a:off x="856928" y="5769293"/>
            <a:ext cx="7430145" cy="3863393"/>
          </a:xfrm>
          <a:prstGeom prst="rect">
            <a:avLst/>
          </a:prstGeom>
        </p:spPr>
      </p:pic>
    </p:spTree>
    <p:extLst>
      <p:ext uri="{BB962C8B-B14F-4D97-AF65-F5344CB8AC3E}">
        <p14:creationId xmlns:p14="http://schemas.microsoft.com/office/powerpoint/2010/main" val="140022435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4C0120-982A-7B61-579B-44BC18DD57CA}"/>
              </a:ext>
            </a:extLst>
          </p:cNvPr>
          <p:cNvPicPr>
            <a:picLocks noChangeAspect="1"/>
          </p:cNvPicPr>
          <p:nvPr/>
        </p:nvPicPr>
        <p:blipFill>
          <a:blip r:embed="rId3"/>
          <a:stretch>
            <a:fillRect/>
          </a:stretch>
        </p:blipFill>
        <p:spPr>
          <a:xfrm>
            <a:off x="856928" y="-5521779"/>
            <a:ext cx="7430144" cy="4839119"/>
          </a:xfrm>
          <a:prstGeom prst="rect">
            <a:avLst/>
          </a:prstGeom>
        </p:spPr>
      </p:pic>
      <p:pic>
        <p:nvPicPr>
          <p:cNvPr id="4" name="Picture 3">
            <a:extLst>
              <a:ext uri="{FF2B5EF4-FFF2-40B4-BE49-F238E27FC236}">
                <a16:creationId xmlns:a16="http://schemas.microsoft.com/office/drawing/2014/main" id="{A33ADD4F-3EFD-5DCC-9BD4-0D3C47928406}"/>
              </a:ext>
            </a:extLst>
          </p:cNvPr>
          <p:cNvPicPr>
            <a:picLocks noChangeAspect="1"/>
          </p:cNvPicPr>
          <p:nvPr/>
        </p:nvPicPr>
        <p:blipFill>
          <a:blip r:embed="rId4"/>
          <a:stretch>
            <a:fillRect/>
          </a:stretch>
        </p:blipFill>
        <p:spPr>
          <a:xfrm>
            <a:off x="856928" y="640053"/>
            <a:ext cx="7430145" cy="3863393"/>
          </a:xfrm>
          <a:prstGeom prst="rect">
            <a:avLst/>
          </a:prstGeom>
        </p:spPr>
      </p:pic>
    </p:spTree>
    <p:extLst>
      <p:ext uri="{BB962C8B-B14F-4D97-AF65-F5344CB8AC3E}">
        <p14:creationId xmlns:p14="http://schemas.microsoft.com/office/powerpoint/2010/main" val="202798306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2. OBJECTIVOS</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12100"/>
            <a:ext cx="7717800" cy="2156296"/>
          </a:xfrm>
          <a:prstGeom prst="rect">
            <a:avLst/>
          </a:prstGeom>
          <a:noFill/>
        </p:spPr>
        <p:txBody>
          <a:bodyPr wrap="square" rtlCol="0">
            <a:spAutoFit/>
          </a:bodyPr>
          <a:lstStyle/>
          <a:p>
            <a:pPr algn="just">
              <a:lnSpc>
                <a:spcPct val="150000"/>
              </a:lnSpc>
            </a:pPr>
            <a:r>
              <a:rPr lang="pt-PT" sz="2000" b="1" dirty="0">
                <a:solidFill>
                  <a:schemeClr val="bg1"/>
                </a:solidFill>
              </a:rPr>
              <a:t>Objectivo geral</a:t>
            </a:r>
            <a:r>
              <a:rPr lang="pt-PT" sz="2000" dirty="0">
                <a:solidFill>
                  <a:schemeClr val="bg1"/>
                </a:solidFill>
              </a:rPr>
              <a:t>:</a:t>
            </a:r>
          </a:p>
          <a:p>
            <a:pPr marL="457200" marR="0" lvl="0" indent="-203200" algn="just" defTabSz="914400" rtl="0" eaLnBrk="1" fontAlgn="auto" latinLnBrk="0" hangingPunct="1">
              <a:lnSpc>
                <a:spcPct val="150000"/>
              </a:lnSpc>
              <a:spcBef>
                <a:spcPts val="0"/>
              </a:spcBef>
              <a:spcAft>
                <a:spcPts val="0"/>
              </a:spcAft>
              <a:buClr>
                <a:srgbClr val="8FFFFF"/>
              </a:buClr>
              <a:buSzPts val="1400"/>
              <a:buFont typeface="PT Sans"/>
              <a:buChar char="●"/>
              <a:tabLst/>
              <a:defRPr/>
            </a:pPr>
            <a:r>
              <a:rPr kumimoji="0" lang="pt-PT" sz="2400" b="0" i="0" u="none" strike="noStrike" kern="0" cap="none" spc="0" normalizeH="0" baseline="0" noProof="0" dirty="0">
                <a:ln>
                  <a:noFill/>
                </a:ln>
                <a:solidFill>
                  <a:srgbClr val="FFFFFF"/>
                </a:solidFill>
                <a:effectLst/>
                <a:uLnTx/>
                <a:uFillTx/>
                <a:latin typeface="PT Sans"/>
                <a:sym typeface="PT Sans"/>
              </a:rPr>
              <a:t>Explorar as principais ferramentas de teste de vulnerabilidade para aplicações Web e infra-estruturas.</a:t>
            </a:r>
          </a:p>
        </p:txBody>
      </p:sp>
    </p:spTree>
    <p:extLst>
      <p:ext uri="{BB962C8B-B14F-4D97-AF65-F5344CB8AC3E}">
        <p14:creationId xmlns:p14="http://schemas.microsoft.com/office/powerpoint/2010/main" val="97151179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a:t>OWASP-ZAP</a:t>
            </a:r>
          </a:p>
        </p:txBody>
      </p:sp>
    </p:spTree>
    <p:extLst>
      <p:ext uri="{BB962C8B-B14F-4D97-AF65-F5344CB8AC3E}">
        <p14:creationId xmlns:p14="http://schemas.microsoft.com/office/powerpoint/2010/main" val="158399129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OWASP-ZAP</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728649"/>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OWASP ZAP (Zed Attack Proxy) é um scanner de vulnerabilidades web gratuito e de código aberto projectado para auxiliar na detecção de uma ampla gama de vulnerabilidades em aplicativos web.</a:t>
            </a:r>
          </a:p>
          <a:p>
            <a:pPr algn="just">
              <a:lnSpc>
                <a:spcPct val="150000"/>
              </a:lnSpc>
              <a:buClr>
                <a:schemeClr val="accent2"/>
              </a:buClr>
            </a:pPr>
            <a:r>
              <a:rPr lang="pt-PT" sz="2000" dirty="0">
                <a:solidFill>
                  <a:schemeClr val="bg1"/>
                </a:solidFill>
              </a:rPr>
              <a:t>Ele funciona como um proxy intermediário entre o navegador do usuário e o aplicativo web, interceptando e analisando o tráfego para identificar problemas de segurança. O ZAP pode detectar diversos tipos de vulnerabilidades, incluindo:</a:t>
            </a:r>
          </a:p>
        </p:txBody>
      </p:sp>
    </p:spTree>
    <p:extLst>
      <p:ext uri="{BB962C8B-B14F-4D97-AF65-F5344CB8AC3E}">
        <p14:creationId xmlns:p14="http://schemas.microsoft.com/office/powerpoint/2010/main" val="249292434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OWASP-ZAP</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343655"/>
          </a:xfrm>
          <a:prstGeom prst="rect">
            <a:avLst/>
          </a:prstGeom>
          <a:noFill/>
        </p:spPr>
        <p:txBody>
          <a:bodyPr wrap="square" rtlCol="0">
            <a:spAutoFit/>
          </a:bodyPr>
          <a:lstStyle/>
          <a:p>
            <a:pPr marL="342900" indent="-342900" algn="just">
              <a:lnSpc>
                <a:spcPct val="150000"/>
              </a:lnSpc>
              <a:buClr>
                <a:schemeClr val="accent2"/>
              </a:buClr>
              <a:buFont typeface="Arial" panose="020B0604020202020204" pitchFamily="34" charset="0"/>
              <a:buChar char="•"/>
            </a:pPr>
            <a:r>
              <a:rPr lang="pt-PT" sz="2000" dirty="0">
                <a:solidFill>
                  <a:schemeClr val="bg1"/>
                </a:solidFill>
              </a:rPr>
              <a:t>Injecção de código;</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Cross-site </a:t>
            </a:r>
            <a:r>
              <a:rPr lang="pt-PT" sz="2000" dirty="0" err="1">
                <a:solidFill>
                  <a:schemeClr val="bg1"/>
                </a:solidFill>
              </a:rPr>
              <a:t>request</a:t>
            </a:r>
            <a:r>
              <a:rPr lang="pt-PT" sz="2000" dirty="0">
                <a:solidFill>
                  <a:schemeClr val="bg1"/>
                </a:solidFill>
              </a:rPr>
              <a:t> </a:t>
            </a:r>
            <a:r>
              <a:rPr lang="pt-PT" sz="2000" dirty="0" err="1">
                <a:solidFill>
                  <a:schemeClr val="bg1"/>
                </a:solidFill>
              </a:rPr>
              <a:t>forgery</a:t>
            </a:r>
            <a:r>
              <a:rPr lang="pt-PT" sz="2000" dirty="0">
                <a:solidFill>
                  <a:schemeClr val="bg1"/>
                </a:solidFill>
              </a:rPr>
              <a:t> (CSRF);</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Vulnerabilidades de configuração incorrecta;</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Problemas de autenticação; e</a:t>
            </a:r>
          </a:p>
          <a:p>
            <a:pPr marL="342900" indent="-342900" algn="just">
              <a:lnSpc>
                <a:spcPct val="150000"/>
              </a:lnSpc>
              <a:buClr>
                <a:schemeClr val="accent2"/>
              </a:buClr>
              <a:buFont typeface="Arial" panose="020B0604020202020204" pitchFamily="34" charset="0"/>
              <a:buChar char="•"/>
            </a:pPr>
            <a:r>
              <a:rPr lang="pt-PT" sz="2000" dirty="0">
                <a:solidFill>
                  <a:schemeClr val="bg1"/>
                </a:solidFill>
              </a:rPr>
              <a:t>Problemas de gerenciamento de sessões.</a:t>
            </a:r>
          </a:p>
        </p:txBody>
      </p:sp>
    </p:spTree>
    <p:extLst>
      <p:ext uri="{BB962C8B-B14F-4D97-AF65-F5344CB8AC3E}">
        <p14:creationId xmlns:p14="http://schemas.microsoft.com/office/powerpoint/2010/main" val="392246997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 sample ZAP UI showing the Spider feature. Source: Software Informer 2018.">
            <a:extLst>
              <a:ext uri="{FF2B5EF4-FFF2-40B4-BE49-F238E27FC236}">
                <a16:creationId xmlns:a16="http://schemas.microsoft.com/office/drawing/2014/main" id="{AB678022-4BC5-6F0D-AEC5-FED592D4B5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4014" y="397670"/>
            <a:ext cx="6995972" cy="43481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287552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err="1"/>
              <a:t>XSSPy</a:t>
            </a:r>
            <a:endParaRPr lang="pt-PT" dirty="0"/>
          </a:p>
        </p:txBody>
      </p:sp>
    </p:spTree>
    <p:extLst>
      <p:ext uri="{BB962C8B-B14F-4D97-AF65-F5344CB8AC3E}">
        <p14:creationId xmlns:p14="http://schemas.microsoft.com/office/powerpoint/2010/main" val="226662655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XSSPy</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343655"/>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XssPy é um scanner de vulnerabilidades de Cross-Site Scripting (XSS) gratuito e de código aberto escrito em Python. Ele é projectado para identificar e relatar vulnerabilidades XSS em websites, permitindo que os administradores de sites as corrijam antes que sejam exploradas por invasores.</a:t>
            </a:r>
          </a:p>
        </p:txBody>
      </p:sp>
    </p:spTree>
    <p:extLst>
      <p:ext uri="{BB962C8B-B14F-4D97-AF65-F5344CB8AC3E}">
        <p14:creationId xmlns:p14="http://schemas.microsoft.com/office/powerpoint/2010/main" val="77146707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XSSPy</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805320"/>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XssPy funciona de maneira diferente da maioria dos scanners de XSS. Em vez de apenas verificar uma única página, o XssPy percorre o site inteiro, encontrando todos os links e subdomínios. Em seguida, ele testa cada entrada em cada página em busca de vulnerabilidades XSS. Isso torna o XssPy mais abrangente e preciso do que outros scanners.</a:t>
            </a:r>
          </a:p>
        </p:txBody>
      </p:sp>
    </p:spTree>
    <p:extLst>
      <p:ext uri="{BB962C8B-B14F-4D97-AF65-F5344CB8AC3E}">
        <p14:creationId xmlns:p14="http://schemas.microsoft.com/office/powerpoint/2010/main" val="337825334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E7C9D1-C38D-847F-955B-B83668C3E628}"/>
              </a:ext>
            </a:extLst>
          </p:cNvPr>
          <p:cNvPicPr>
            <a:picLocks noChangeAspect="1"/>
          </p:cNvPicPr>
          <p:nvPr/>
        </p:nvPicPr>
        <p:blipFill>
          <a:blip r:embed="rId3"/>
          <a:stretch>
            <a:fillRect/>
          </a:stretch>
        </p:blipFill>
        <p:spPr>
          <a:xfrm>
            <a:off x="1619545" y="196297"/>
            <a:ext cx="5904910" cy="4750905"/>
          </a:xfrm>
          <a:prstGeom prst="rect">
            <a:avLst/>
          </a:prstGeom>
        </p:spPr>
      </p:pic>
    </p:spTree>
    <p:extLst>
      <p:ext uri="{BB962C8B-B14F-4D97-AF65-F5344CB8AC3E}">
        <p14:creationId xmlns:p14="http://schemas.microsoft.com/office/powerpoint/2010/main" val="75798215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942EB7-A5AA-D794-B870-CBC1EBC06822}"/>
              </a:ext>
            </a:extLst>
          </p:cNvPr>
          <p:cNvSpPr>
            <a:spLocks noGrp="1"/>
          </p:cNvSpPr>
          <p:nvPr>
            <p:ph type="title"/>
          </p:nvPr>
        </p:nvSpPr>
        <p:spPr>
          <a:xfrm>
            <a:off x="713100" y="2650779"/>
            <a:ext cx="7717800" cy="841800"/>
          </a:xfrm>
        </p:spPr>
        <p:txBody>
          <a:bodyPr/>
          <a:lstStyle/>
          <a:p>
            <a:r>
              <a:rPr lang="pt-PT" dirty="0"/>
              <a:t>Ferramentas de Análise de Vulnerabilidades de Infra-estruturas</a:t>
            </a:r>
            <a:endParaRPr lang="pt-PT" i="1" dirty="0"/>
          </a:p>
        </p:txBody>
      </p:sp>
      <p:sp>
        <p:nvSpPr>
          <p:cNvPr id="8" name="Title 7">
            <a:extLst>
              <a:ext uri="{FF2B5EF4-FFF2-40B4-BE49-F238E27FC236}">
                <a16:creationId xmlns:a16="http://schemas.microsoft.com/office/drawing/2014/main" id="{AD842876-539B-26DF-63A8-7043836DBBE0}"/>
              </a:ext>
            </a:extLst>
          </p:cNvPr>
          <p:cNvSpPr>
            <a:spLocks noGrp="1"/>
          </p:cNvSpPr>
          <p:nvPr>
            <p:ph type="title" idx="2"/>
          </p:nvPr>
        </p:nvSpPr>
        <p:spPr>
          <a:xfrm>
            <a:off x="3009897" y="806246"/>
            <a:ext cx="2879100" cy="920700"/>
          </a:xfrm>
        </p:spPr>
        <p:txBody>
          <a:bodyPr/>
          <a:lstStyle/>
          <a:p>
            <a:r>
              <a:rPr lang="pt-PT" dirty="0"/>
              <a:t>3.6</a:t>
            </a:r>
          </a:p>
        </p:txBody>
      </p:sp>
    </p:spTree>
    <p:extLst>
      <p:ext uri="{BB962C8B-B14F-4D97-AF65-F5344CB8AC3E}">
        <p14:creationId xmlns:p14="http://schemas.microsoft.com/office/powerpoint/2010/main" val="374122049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a:t>OpenVAS</a:t>
            </a:r>
          </a:p>
        </p:txBody>
      </p:sp>
    </p:spTree>
    <p:extLst>
      <p:ext uri="{BB962C8B-B14F-4D97-AF65-F5344CB8AC3E}">
        <p14:creationId xmlns:p14="http://schemas.microsoft.com/office/powerpoint/2010/main" val="300459716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2. OBJECTIVOS</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12100"/>
            <a:ext cx="7717800" cy="2343655"/>
          </a:xfrm>
          <a:prstGeom prst="rect">
            <a:avLst/>
          </a:prstGeom>
          <a:noFill/>
        </p:spPr>
        <p:txBody>
          <a:bodyPr wrap="square" rtlCol="0">
            <a:spAutoFit/>
          </a:bodyPr>
          <a:lstStyle/>
          <a:p>
            <a:pPr algn="just">
              <a:lnSpc>
                <a:spcPct val="150000"/>
              </a:lnSpc>
            </a:pPr>
            <a:r>
              <a:rPr lang="pt-PT" sz="2000" b="1" dirty="0">
                <a:solidFill>
                  <a:schemeClr val="bg1"/>
                </a:solidFill>
              </a:rPr>
              <a:t>Objectivos específicos</a:t>
            </a:r>
            <a:r>
              <a:rPr lang="pt-PT" sz="2000" dirty="0">
                <a:solidFill>
                  <a:schemeClr val="bg1"/>
                </a:solidFill>
              </a:rPr>
              <a:t>:</a:t>
            </a:r>
          </a:p>
          <a:p>
            <a:pPr marL="342900" indent="-342900" algn="just">
              <a:lnSpc>
                <a:spcPct val="150000"/>
              </a:lnSpc>
              <a:buFont typeface="Arial" panose="020B0604020202020204" pitchFamily="34" charset="0"/>
              <a:buChar char="•"/>
            </a:pPr>
            <a:r>
              <a:rPr lang="pt-PT" sz="2000" dirty="0">
                <a:solidFill>
                  <a:schemeClr val="bg1"/>
                </a:solidFill>
              </a:rPr>
              <a:t>Identificar e analisar as principais ferramentas de teste de vulnerabilidade para aplicações Web e infra-estruturas</a:t>
            </a:r>
          </a:p>
          <a:p>
            <a:pPr marL="342900" indent="-342900" algn="just">
              <a:lnSpc>
                <a:spcPct val="150000"/>
              </a:lnSpc>
              <a:buFont typeface="Arial" panose="020B0604020202020204" pitchFamily="34" charset="0"/>
              <a:buChar char="•"/>
            </a:pPr>
            <a:r>
              <a:rPr lang="pt-PT" sz="2000" dirty="0">
                <a:solidFill>
                  <a:schemeClr val="bg1"/>
                </a:solidFill>
              </a:rPr>
              <a:t>Analisar a efectividade das ferramentas de teste de vulnerabilidade na identificação de falhas de segurança</a:t>
            </a:r>
          </a:p>
        </p:txBody>
      </p:sp>
    </p:spTree>
    <p:extLst>
      <p:ext uri="{BB962C8B-B14F-4D97-AF65-F5344CB8AC3E}">
        <p14:creationId xmlns:p14="http://schemas.microsoft.com/office/powerpoint/2010/main" val="191308783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Open </a:t>
            </a:r>
            <a:r>
              <a:rPr lang="pt-PT" dirty="0" err="1"/>
              <a:t>Vulnerability</a:t>
            </a:r>
            <a:r>
              <a:rPr lang="pt-PT" dirty="0"/>
              <a:t> </a:t>
            </a:r>
            <a:r>
              <a:rPr lang="pt-PT" dirty="0" err="1"/>
              <a:t>Assessment</a:t>
            </a:r>
            <a:r>
              <a:rPr lang="pt-PT" dirty="0"/>
              <a:t> </a:t>
            </a:r>
            <a:r>
              <a:rPr lang="pt-PT" dirty="0" err="1"/>
              <a:t>System</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2805320"/>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a:t>
            </a:r>
            <a:r>
              <a:rPr lang="pt-PT" sz="2000" dirty="0" err="1">
                <a:solidFill>
                  <a:schemeClr val="bg1"/>
                </a:solidFill>
              </a:rPr>
              <a:t>OpenVAS</a:t>
            </a:r>
            <a:r>
              <a:rPr lang="pt-PT" sz="2000" dirty="0">
                <a:solidFill>
                  <a:schemeClr val="bg1"/>
                </a:solidFill>
              </a:rPr>
              <a:t> é um scanner de vulnerabilidade completo. Seus recursos incluem testes autenticados e não autenticados, suporte a vários protocolos de internet e industriais de alto e baixo nível, ajuste de desempenho para varreduras em larga escala e uma poderosa linguagem de programação interna para implementar qualquer tipo de teste de vulnerabilidade.</a:t>
            </a:r>
          </a:p>
        </p:txBody>
      </p:sp>
    </p:spTree>
    <p:extLst>
      <p:ext uri="{BB962C8B-B14F-4D97-AF65-F5344CB8AC3E}">
        <p14:creationId xmlns:p14="http://schemas.microsoft.com/office/powerpoint/2010/main" val="289893990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a:t>Open </a:t>
            </a:r>
            <a:r>
              <a:rPr lang="pt-PT" dirty="0" err="1"/>
              <a:t>Vulnerability</a:t>
            </a:r>
            <a:r>
              <a:rPr lang="pt-PT" dirty="0"/>
              <a:t> </a:t>
            </a:r>
            <a:r>
              <a:rPr lang="pt-PT" dirty="0" err="1"/>
              <a:t>Assessment</a:t>
            </a:r>
            <a:r>
              <a:rPr lang="pt-PT" dirty="0"/>
              <a:t> </a:t>
            </a:r>
            <a:r>
              <a:rPr lang="pt-PT" dirty="0" err="1"/>
              <a:t>System</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728649"/>
          </a:xfrm>
          <a:prstGeom prst="rect">
            <a:avLst/>
          </a:prstGeom>
          <a:noFill/>
        </p:spPr>
        <p:txBody>
          <a:bodyPr wrap="square" rtlCol="0">
            <a:spAutoFit/>
          </a:bodyPr>
          <a:lstStyle/>
          <a:p>
            <a:pPr marL="342900" indent="-342900" algn="just">
              <a:lnSpc>
                <a:spcPct val="150000"/>
              </a:lnSpc>
              <a:buClr>
                <a:schemeClr val="accent2"/>
              </a:buClr>
              <a:buFont typeface="Arial" panose="020B0604020202020204" pitchFamily="34" charset="0"/>
              <a:buChar char="•"/>
            </a:pPr>
            <a:r>
              <a:rPr lang="pt-PT" sz="2000" b="1" dirty="0" err="1">
                <a:solidFill>
                  <a:schemeClr val="bg1"/>
                </a:solidFill>
              </a:rPr>
              <a:t>OpenVAS</a:t>
            </a:r>
            <a:r>
              <a:rPr lang="pt-PT" sz="2000" b="1" dirty="0">
                <a:solidFill>
                  <a:schemeClr val="bg1"/>
                </a:solidFill>
              </a:rPr>
              <a:t> Scanner</a:t>
            </a:r>
            <a:r>
              <a:rPr lang="pt-PT" sz="2000" dirty="0">
                <a:solidFill>
                  <a:schemeClr val="bg1"/>
                </a:solidFill>
              </a:rPr>
              <a:t>: Um scanner de vulnerabilidades de rede que utiliza </a:t>
            </a:r>
            <a:r>
              <a:rPr lang="pt-PT" sz="2000" dirty="0" err="1">
                <a:solidFill>
                  <a:schemeClr val="bg1"/>
                </a:solidFill>
              </a:rPr>
              <a:t>NVTs</a:t>
            </a:r>
            <a:r>
              <a:rPr lang="pt-PT" sz="2000" dirty="0">
                <a:solidFill>
                  <a:schemeClr val="bg1"/>
                </a:solidFill>
              </a:rPr>
              <a:t> (Network </a:t>
            </a:r>
            <a:r>
              <a:rPr lang="pt-PT" sz="2000" dirty="0" err="1">
                <a:solidFill>
                  <a:schemeClr val="bg1"/>
                </a:solidFill>
              </a:rPr>
              <a:t>Vulnerability</a:t>
            </a:r>
            <a:r>
              <a:rPr lang="pt-PT" sz="2000" dirty="0">
                <a:solidFill>
                  <a:schemeClr val="bg1"/>
                </a:solidFill>
              </a:rPr>
              <a:t> </a:t>
            </a:r>
            <a:r>
              <a:rPr lang="pt-PT" sz="2000" dirty="0" err="1">
                <a:solidFill>
                  <a:schemeClr val="bg1"/>
                </a:solidFill>
              </a:rPr>
              <a:t>Tests</a:t>
            </a:r>
            <a:r>
              <a:rPr lang="pt-PT" sz="2000" dirty="0">
                <a:solidFill>
                  <a:schemeClr val="bg1"/>
                </a:solidFill>
              </a:rPr>
              <a:t>) para verificar a presença de vulnerabilidades em </a:t>
            </a:r>
            <a:r>
              <a:rPr lang="pt-PT" sz="2000" dirty="0" err="1">
                <a:solidFill>
                  <a:schemeClr val="bg1"/>
                </a:solidFill>
              </a:rPr>
              <a:t>hosts</a:t>
            </a:r>
            <a:r>
              <a:rPr lang="pt-PT" sz="2000" dirty="0">
                <a:solidFill>
                  <a:schemeClr val="bg1"/>
                </a:solidFill>
              </a:rPr>
              <a:t> e serviços de rede.</a:t>
            </a:r>
          </a:p>
          <a:p>
            <a:pPr marL="342900" indent="-342900" algn="just">
              <a:lnSpc>
                <a:spcPct val="150000"/>
              </a:lnSpc>
              <a:buClr>
                <a:schemeClr val="accent2"/>
              </a:buClr>
              <a:buFont typeface="Arial" panose="020B0604020202020204" pitchFamily="34" charset="0"/>
              <a:buChar char="•"/>
            </a:pPr>
            <a:r>
              <a:rPr lang="pt-PT" sz="2000" b="1" dirty="0" err="1">
                <a:solidFill>
                  <a:schemeClr val="bg1"/>
                </a:solidFill>
              </a:rPr>
              <a:t>Greenbone</a:t>
            </a:r>
            <a:r>
              <a:rPr lang="pt-PT" sz="2000" b="1" dirty="0">
                <a:solidFill>
                  <a:schemeClr val="bg1"/>
                </a:solidFill>
              </a:rPr>
              <a:t> Management Console</a:t>
            </a:r>
            <a:r>
              <a:rPr lang="pt-PT" sz="2000" dirty="0">
                <a:solidFill>
                  <a:schemeClr val="bg1"/>
                </a:solidFill>
              </a:rPr>
              <a:t>: Uma interface web para gerenciar o </a:t>
            </a:r>
            <a:r>
              <a:rPr lang="pt-PT" sz="2000" dirty="0" err="1">
                <a:solidFill>
                  <a:schemeClr val="bg1"/>
                </a:solidFill>
              </a:rPr>
              <a:t>OpenVAS</a:t>
            </a:r>
            <a:r>
              <a:rPr lang="pt-PT" sz="2000" dirty="0">
                <a:solidFill>
                  <a:schemeClr val="bg1"/>
                </a:solidFill>
              </a:rPr>
              <a:t> Scanner, criar tarefas de varredura, visualizar resultados e gerar relatórios.</a:t>
            </a:r>
          </a:p>
          <a:p>
            <a:pPr marL="342900" indent="-342900" algn="just">
              <a:lnSpc>
                <a:spcPct val="150000"/>
              </a:lnSpc>
              <a:buClr>
                <a:schemeClr val="accent2"/>
              </a:buClr>
              <a:buFont typeface="Arial" panose="020B0604020202020204" pitchFamily="34" charset="0"/>
              <a:buChar char="•"/>
            </a:pPr>
            <a:r>
              <a:rPr lang="pt-PT" sz="2000" b="1" dirty="0" err="1">
                <a:solidFill>
                  <a:schemeClr val="bg1"/>
                </a:solidFill>
              </a:rPr>
              <a:t>OpenVAS</a:t>
            </a:r>
            <a:r>
              <a:rPr lang="pt-PT" sz="2000" b="1" dirty="0">
                <a:solidFill>
                  <a:schemeClr val="bg1"/>
                </a:solidFill>
              </a:rPr>
              <a:t> </a:t>
            </a:r>
            <a:r>
              <a:rPr lang="pt-PT" sz="2000" b="1" dirty="0" err="1">
                <a:solidFill>
                  <a:schemeClr val="bg1"/>
                </a:solidFill>
              </a:rPr>
              <a:t>Feed</a:t>
            </a:r>
            <a:r>
              <a:rPr lang="pt-PT" sz="2000" dirty="0">
                <a:solidFill>
                  <a:schemeClr val="bg1"/>
                </a:solidFill>
              </a:rPr>
              <a:t>: Um banco de dados de </a:t>
            </a:r>
            <a:r>
              <a:rPr lang="pt-PT" sz="2000" dirty="0" err="1">
                <a:solidFill>
                  <a:schemeClr val="bg1"/>
                </a:solidFill>
              </a:rPr>
              <a:t>NVTs</a:t>
            </a:r>
            <a:r>
              <a:rPr lang="pt-PT" sz="2000" dirty="0">
                <a:solidFill>
                  <a:schemeClr val="bg1"/>
                </a:solidFill>
              </a:rPr>
              <a:t> que é actualizado regularmente com novas vulnerabilidades.</a:t>
            </a:r>
          </a:p>
        </p:txBody>
      </p:sp>
    </p:spTree>
    <p:extLst>
      <p:ext uri="{BB962C8B-B14F-4D97-AF65-F5344CB8AC3E}">
        <p14:creationId xmlns:p14="http://schemas.microsoft.com/office/powerpoint/2010/main" val="356882191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OpenVAS</a:t>
            </a:r>
            <a:r>
              <a:rPr lang="pt-PT" dirty="0"/>
              <a:t> - Comandos</a:t>
            </a:r>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630755"/>
            <a:ext cx="7717800" cy="2347309"/>
          </a:xfrm>
          <a:prstGeom prst="rect">
            <a:avLst/>
          </a:prstGeom>
          <a:noFill/>
        </p:spPr>
        <p:txBody>
          <a:bodyPr wrap="square" rtlCol="0">
            <a:spAutoFit/>
          </a:bodyPr>
          <a:lstStyle/>
          <a:p>
            <a:pPr algn="just">
              <a:lnSpc>
                <a:spcPct val="150000"/>
              </a:lnSpc>
              <a:buClr>
                <a:schemeClr val="accent2"/>
              </a:buClr>
            </a:pPr>
            <a:r>
              <a:rPr lang="en-US" sz="2000" dirty="0">
                <a:solidFill>
                  <a:schemeClr val="bg1"/>
                </a:solidFill>
                <a:latin typeface="Cascadia Code" panose="020B0609020000020004" pitchFamily="49" charset="0"/>
                <a:cs typeface="Cascadia Code" panose="020B0609020000020004" pitchFamily="49" charset="0"/>
              </a:rPr>
              <a:t>$ </a:t>
            </a:r>
            <a:r>
              <a:rPr lang="en-US" sz="2000" dirty="0" err="1">
                <a:solidFill>
                  <a:schemeClr val="bg1"/>
                </a:solidFill>
                <a:latin typeface="Cascadia Code" panose="020B0609020000020004" pitchFamily="49" charset="0"/>
                <a:cs typeface="Cascadia Code" panose="020B0609020000020004" pitchFamily="49" charset="0"/>
              </a:rPr>
              <a:t>sudo</a:t>
            </a:r>
            <a:r>
              <a:rPr lang="en-US" sz="2000" dirty="0">
                <a:solidFill>
                  <a:schemeClr val="bg1"/>
                </a:solidFill>
                <a:latin typeface="Cascadia Code" panose="020B0609020000020004" pitchFamily="49" charset="0"/>
                <a:cs typeface="Cascadia Code" panose="020B0609020000020004" pitchFamily="49" charset="0"/>
              </a:rPr>
              <a:t> apt install </a:t>
            </a:r>
            <a:r>
              <a:rPr lang="en-US" sz="2000" dirty="0" err="1">
                <a:solidFill>
                  <a:schemeClr val="bg1"/>
                </a:solidFill>
                <a:latin typeface="Cascadia Code" panose="020B0609020000020004" pitchFamily="49" charset="0"/>
                <a:cs typeface="Cascadia Code" panose="020B0609020000020004" pitchFamily="49" charset="0"/>
              </a:rPr>
              <a:t>gvm</a:t>
            </a:r>
            <a:endParaRPr lang="en-US" sz="2000" dirty="0">
              <a:solidFill>
                <a:schemeClr val="bg1"/>
              </a:solidFill>
              <a:latin typeface="Cascadia Code" panose="020B0609020000020004" pitchFamily="49" charset="0"/>
              <a:cs typeface="Cascadia Code" panose="020B0609020000020004" pitchFamily="49" charset="0"/>
            </a:endParaRPr>
          </a:p>
          <a:p>
            <a:pPr algn="just">
              <a:lnSpc>
                <a:spcPct val="150000"/>
              </a:lnSpc>
              <a:buClr>
                <a:schemeClr val="accent2"/>
              </a:buClr>
            </a:pPr>
            <a:r>
              <a:rPr lang="en-US" sz="2000" dirty="0">
                <a:solidFill>
                  <a:schemeClr val="bg1"/>
                </a:solidFill>
                <a:latin typeface="Cascadia Code" panose="020B0609020000020004" pitchFamily="49" charset="0"/>
                <a:cs typeface="Cascadia Code" panose="020B0609020000020004" pitchFamily="49" charset="0"/>
              </a:rPr>
              <a:t>$ </a:t>
            </a:r>
            <a:r>
              <a:rPr lang="en-US" sz="2000" dirty="0" err="1">
                <a:solidFill>
                  <a:schemeClr val="bg1"/>
                </a:solidFill>
                <a:latin typeface="Cascadia Code" panose="020B0609020000020004" pitchFamily="49" charset="0"/>
                <a:cs typeface="Cascadia Code" panose="020B0609020000020004" pitchFamily="49" charset="0"/>
              </a:rPr>
              <a:t>sudo</a:t>
            </a:r>
            <a:r>
              <a:rPr lang="en-US" sz="2000" dirty="0">
                <a:solidFill>
                  <a:schemeClr val="bg1"/>
                </a:solidFill>
                <a:latin typeface="Cascadia Code" panose="020B0609020000020004" pitchFamily="49" charset="0"/>
                <a:cs typeface="Cascadia Code" panose="020B0609020000020004" pitchFamily="49" charset="0"/>
              </a:rPr>
              <a:t> </a:t>
            </a:r>
            <a:r>
              <a:rPr lang="en-US" sz="2000" dirty="0" err="1">
                <a:solidFill>
                  <a:schemeClr val="bg1"/>
                </a:solidFill>
                <a:latin typeface="Cascadia Code" panose="020B0609020000020004" pitchFamily="49" charset="0"/>
                <a:cs typeface="Cascadia Code" panose="020B0609020000020004" pitchFamily="49" charset="0"/>
              </a:rPr>
              <a:t>gvm</a:t>
            </a:r>
            <a:r>
              <a:rPr lang="en-US" sz="2000" dirty="0">
                <a:solidFill>
                  <a:schemeClr val="bg1"/>
                </a:solidFill>
                <a:latin typeface="Cascadia Code" panose="020B0609020000020004" pitchFamily="49" charset="0"/>
                <a:cs typeface="Cascadia Code" panose="020B0609020000020004" pitchFamily="49" charset="0"/>
              </a:rPr>
              <a:t>-setup</a:t>
            </a:r>
          </a:p>
          <a:p>
            <a:pPr algn="just">
              <a:lnSpc>
                <a:spcPct val="150000"/>
              </a:lnSpc>
              <a:buClr>
                <a:schemeClr val="accent2"/>
              </a:buClr>
            </a:pPr>
            <a:r>
              <a:rPr lang="en-US" sz="2000" dirty="0">
                <a:solidFill>
                  <a:schemeClr val="bg1"/>
                </a:solidFill>
                <a:latin typeface="Cascadia Code" panose="020B0609020000020004" pitchFamily="49" charset="0"/>
                <a:cs typeface="Cascadia Code" panose="020B0609020000020004" pitchFamily="49" charset="0"/>
              </a:rPr>
              <a:t>$ </a:t>
            </a:r>
            <a:r>
              <a:rPr lang="en-US" sz="2000" dirty="0" err="1">
                <a:solidFill>
                  <a:schemeClr val="bg1"/>
                </a:solidFill>
                <a:latin typeface="Cascadia Code" panose="020B0609020000020004" pitchFamily="49" charset="0"/>
                <a:cs typeface="Cascadia Code" panose="020B0609020000020004" pitchFamily="49" charset="0"/>
              </a:rPr>
              <a:t>sudo</a:t>
            </a:r>
            <a:r>
              <a:rPr lang="en-US" sz="2000" dirty="0">
                <a:solidFill>
                  <a:schemeClr val="bg1"/>
                </a:solidFill>
                <a:latin typeface="Cascadia Code" panose="020B0609020000020004" pitchFamily="49" charset="0"/>
                <a:cs typeface="Cascadia Code" panose="020B0609020000020004" pitchFamily="49" charset="0"/>
              </a:rPr>
              <a:t> </a:t>
            </a:r>
            <a:r>
              <a:rPr lang="en-US" sz="2000" dirty="0" err="1">
                <a:solidFill>
                  <a:schemeClr val="bg1"/>
                </a:solidFill>
                <a:latin typeface="Cascadia Code" panose="020B0609020000020004" pitchFamily="49" charset="0"/>
                <a:cs typeface="Cascadia Code" panose="020B0609020000020004" pitchFamily="49" charset="0"/>
              </a:rPr>
              <a:t>gvm</a:t>
            </a:r>
            <a:r>
              <a:rPr lang="en-US" sz="2000" dirty="0">
                <a:solidFill>
                  <a:schemeClr val="bg1"/>
                </a:solidFill>
                <a:latin typeface="Cascadia Code" panose="020B0609020000020004" pitchFamily="49" charset="0"/>
                <a:cs typeface="Cascadia Code" panose="020B0609020000020004" pitchFamily="49" charset="0"/>
              </a:rPr>
              <a:t>-check-setup</a:t>
            </a:r>
          </a:p>
          <a:p>
            <a:pPr algn="just">
              <a:lnSpc>
                <a:spcPct val="150000"/>
              </a:lnSpc>
              <a:buClr>
                <a:schemeClr val="accent2"/>
              </a:buClr>
            </a:pPr>
            <a:r>
              <a:rPr lang="en-US" sz="2000" dirty="0">
                <a:solidFill>
                  <a:schemeClr val="bg1"/>
                </a:solidFill>
                <a:latin typeface="Cascadia Code" panose="020B0609020000020004" pitchFamily="49" charset="0"/>
                <a:cs typeface="Cascadia Code" panose="020B0609020000020004" pitchFamily="49" charset="0"/>
              </a:rPr>
              <a:t>$ </a:t>
            </a:r>
            <a:r>
              <a:rPr lang="en-US" sz="2000" dirty="0" err="1">
                <a:solidFill>
                  <a:schemeClr val="bg1"/>
                </a:solidFill>
                <a:latin typeface="Cascadia Code" panose="020B0609020000020004" pitchFamily="49" charset="0"/>
                <a:cs typeface="Cascadia Code" panose="020B0609020000020004" pitchFamily="49" charset="0"/>
              </a:rPr>
              <a:t>sudo</a:t>
            </a:r>
            <a:r>
              <a:rPr lang="en-US" sz="2000" dirty="0">
                <a:solidFill>
                  <a:schemeClr val="bg1"/>
                </a:solidFill>
                <a:latin typeface="Cascadia Code" panose="020B0609020000020004" pitchFamily="49" charset="0"/>
                <a:cs typeface="Cascadia Code" panose="020B0609020000020004" pitchFamily="49" charset="0"/>
              </a:rPr>
              <a:t> </a:t>
            </a:r>
            <a:r>
              <a:rPr lang="en-US" sz="2000" dirty="0" err="1">
                <a:solidFill>
                  <a:schemeClr val="bg1"/>
                </a:solidFill>
                <a:latin typeface="Cascadia Code" panose="020B0609020000020004" pitchFamily="49" charset="0"/>
                <a:cs typeface="Cascadia Code" panose="020B0609020000020004" pitchFamily="49" charset="0"/>
              </a:rPr>
              <a:t>gvm</a:t>
            </a:r>
            <a:r>
              <a:rPr lang="en-US" sz="2000" dirty="0">
                <a:solidFill>
                  <a:schemeClr val="bg1"/>
                </a:solidFill>
                <a:latin typeface="Cascadia Code" panose="020B0609020000020004" pitchFamily="49" charset="0"/>
                <a:cs typeface="Cascadia Code" panose="020B0609020000020004" pitchFamily="49" charset="0"/>
              </a:rPr>
              <a:t>-start</a:t>
            </a:r>
          </a:p>
          <a:p>
            <a:pPr algn="just">
              <a:lnSpc>
                <a:spcPct val="150000"/>
              </a:lnSpc>
              <a:buClr>
                <a:schemeClr val="accent2"/>
              </a:buClr>
            </a:pPr>
            <a:r>
              <a:rPr lang="en-US" sz="2000" dirty="0">
                <a:solidFill>
                  <a:schemeClr val="bg1"/>
                </a:solidFill>
                <a:latin typeface="Cascadia Code" panose="020B0609020000020004" pitchFamily="49" charset="0"/>
                <a:cs typeface="Cascadia Code" panose="020B0609020000020004" pitchFamily="49" charset="0"/>
              </a:rPr>
              <a:t>$ </a:t>
            </a:r>
            <a:r>
              <a:rPr lang="en-US" sz="2000" dirty="0" err="1">
                <a:solidFill>
                  <a:schemeClr val="bg1"/>
                </a:solidFill>
                <a:latin typeface="Cascadia Code" panose="020B0609020000020004" pitchFamily="49" charset="0"/>
                <a:cs typeface="Cascadia Code" panose="020B0609020000020004" pitchFamily="49" charset="0"/>
              </a:rPr>
              <a:t>sudo</a:t>
            </a:r>
            <a:r>
              <a:rPr lang="en-US" sz="2000" dirty="0">
                <a:solidFill>
                  <a:schemeClr val="bg1"/>
                </a:solidFill>
                <a:latin typeface="Cascadia Code" panose="020B0609020000020004" pitchFamily="49" charset="0"/>
                <a:cs typeface="Cascadia Code" panose="020B0609020000020004" pitchFamily="49" charset="0"/>
              </a:rPr>
              <a:t> </a:t>
            </a:r>
            <a:r>
              <a:rPr lang="en-US" sz="2000" dirty="0" err="1">
                <a:solidFill>
                  <a:schemeClr val="bg1"/>
                </a:solidFill>
                <a:latin typeface="Cascadia Code" panose="020B0609020000020004" pitchFamily="49" charset="0"/>
                <a:cs typeface="Cascadia Code" panose="020B0609020000020004" pitchFamily="49" charset="0"/>
              </a:rPr>
              <a:t>gvm</a:t>
            </a:r>
            <a:r>
              <a:rPr lang="en-US" sz="2000" dirty="0">
                <a:solidFill>
                  <a:schemeClr val="bg1"/>
                </a:solidFill>
                <a:latin typeface="Cascadia Code" panose="020B0609020000020004" pitchFamily="49" charset="0"/>
                <a:cs typeface="Cascadia Code" panose="020B0609020000020004" pitchFamily="49" charset="0"/>
              </a:rPr>
              <a:t>-stop</a:t>
            </a:r>
            <a:endParaRPr lang="pt-PT" sz="2000" dirty="0">
              <a:solidFill>
                <a:schemeClr val="bg1"/>
              </a:solidFill>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20209051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OpenVAS SecInfo">
            <a:extLst>
              <a:ext uri="{FF2B5EF4-FFF2-40B4-BE49-F238E27FC236}">
                <a16:creationId xmlns:a16="http://schemas.microsoft.com/office/drawing/2014/main" id="{31CC5E74-CD1F-F1B4-A8A8-BF581213BF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9433" y="688995"/>
            <a:ext cx="8105134" cy="3765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701607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OpenVAS Scan Configs">
            <a:extLst>
              <a:ext uri="{FF2B5EF4-FFF2-40B4-BE49-F238E27FC236}">
                <a16:creationId xmlns:a16="http://schemas.microsoft.com/office/drawing/2014/main" id="{32A68982-A6EC-FC99-E55E-A218B0D98A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6732" y="202918"/>
            <a:ext cx="7290737" cy="4737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09816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OpenVAS">
            <a:extLst>
              <a:ext uri="{FF2B5EF4-FFF2-40B4-BE49-F238E27FC236}">
                <a16:creationId xmlns:a16="http://schemas.microsoft.com/office/drawing/2014/main" id="{E804D8D2-BBBB-F3F2-12D7-1F01FF0B9D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230" y="21666"/>
            <a:ext cx="6817540" cy="5100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034783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OpenVAS tasks 003">
            <a:extLst>
              <a:ext uri="{FF2B5EF4-FFF2-40B4-BE49-F238E27FC236}">
                <a16:creationId xmlns:a16="http://schemas.microsoft.com/office/drawing/2014/main" id="{783AAFEA-D7C0-ADF2-5E60-9E27C45C92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9042" y="223627"/>
            <a:ext cx="7061763" cy="46962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698518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OpenVAS Dashbaord">
            <a:extLst>
              <a:ext uri="{FF2B5EF4-FFF2-40B4-BE49-F238E27FC236}">
                <a16:creationId xmlns:a16="http://schemas.microsoft.com/office/drawing/2014/main" id="{684CCB38-AEA4-2559-5337-ED1E906BF7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977" y="422476"/>
            <a:ext cx="7338046" cy="42985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303548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CD6AD6-FE6F-236A-7EAD-8A928E8F10BC}"/>
              </a:ext>
            </a:extLst>
          </p:cNvPr>
          <p:cNvSpPr>
            <a:spLocks noGrp="1"/>
          </p:cNvSpPr>
          <p:nvPr>
            <p:ph type="title"/>
          </p:nvPr>
        </p:nvSpPr>
        <p:spPr/>
        <p:txBody>
          <a:bodyPr/>
          <a:lstStyle/>
          <a:p>
            <a:r>
              <a:rPr lang="pt-PT" dirty="0"/>
              <a:t>Fierce</a:t>
            </a:r>
          </a:p>
        </p:txBody>
      </p:sp>
    </p:spTree>
    <p:extLst>
      <p:ext uri="{BB962C8B-B14F-4D97-AF65-F5344CB8AC3E}">
        <p14:creationId xmlns:p14="http://schemas.microsoft.com/office/powerpoint/2010/main" val="359637639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CC7F9-9C2C-61C0-2905-31B2D0650D88}"/>
              </a:ext>
            </a:extLst>
          </p:cNvPr>
          <p:cNvSpPr>
            <a:spLocks noGrp="1"/>
          </p:cNvSpPr>
          <p:nvPr>
            <p:ph type="title"/>
          </p:nvPr>
        </p:nvSpPr>
        <p:spPr/>
        <p:txBody>
          <a:bodyPr/>
          <a:lstStyle/>
          <a:p>
            <a:r>
              <a:rPr lang="pt-PT" dirty="0" err="1"/>
              <a:t>Fierce</a:t>
            </a:r>
            <a:endParaRPr lang="pt-PT" dirty="0"/>
          </a:p>
        </p:txBody>
      </p:sp>
      <p:sp>
        <p:nvSpPr>
          <p:cNvPr id="7" name="TextBox 6">
            <a:extLst>
              <a:ext uri="{FF2B5EF4-FFF2-40B4-BE49-F238E27FC236}">
                <a16:creationId xmlns:a16="http://schemas.microsoft.com/office/drawing/2014/main" id="{F067FA71-9391-66E4-136E-3E45185191D6}"/>
              </a:ext>
            </a:extLst>
          </p:cNvPr>
          <p:cNvSpPr txBox="1"/>
          <p:nvPr/>
        </p:nvSpPr>
        <p:spPr>
          <a:xfrm>
            <a:off x="713100" y="1102956"/>
            <a:ext cx="7717800" cy="3266985"/>
          </a:xfrm>
          <a:prstGeom prst="rect">
            <a:avLst/>
          </a:prstGeom>
          <a:noFill/>
        </p:spPr>
        <p:txBody>
          <a:bodyPr wrap="square" rtlCol="0">
            <a:spAutoFit/>
          </a:bodyPr>
          <a:lstStyle/>
          <a:p>
            <a:pPr algn="just">
              <a:lnSpc>
                <a:spcPct val="150000"/>
              </a:lnSpc>
              <a:buClr>
                <a:schemeClr val="accent2"/>
              </a:buClr>
            </a:pPr>
            <a:r>
              <a:rPr lang="pt-PT" sz="2000" dirty="0">
                <a:solidFill>
                  <a:schemeClr val="bg1"/>
                </a:solidFill>
              </a:rPr>
              <a:t>O </a:t>
            </a:r>
            <a:r>
              <a:rPr lang="pt-PT" sz="2000" dirty="0" err="1">
                <a:solidFill>
                  <a:schemeClr val="bg1"/>
                </a:solidFill>
              </a:rPr>
              <a:t>Fierce</a:t>
            </a:r>
            <a:r>
              <a:rPr lang="pt-PT" sz="2000" dirty="0">
                <a:solidFill>
                  <a:schemeClr val="bg1"/>
                </a:solidFill>
              </a:rPr>
              <a:t> é uma ferramenta de reconhecimento de DNS (</a:t>
            </a:r>
            <a:r>
              <a:rPr lang="pt-PT" sz="2000" dirty="0" err="1">
                <a:solidFill>
                  <a:schemeClr val="bg1"/>
                </a:solidFill>
              </a:rPr>
              <a:t>Domain</a:t>
            </a:r>
            <a:r>
              <a:rPr lang="pt-PT" sz="2000" dirty="0">
                <a:solidFill>
                  <a:schemeClr val="bg1"/>
                </a:solidFill>
              </a:rPr>
              <a:t> </a:t>
            </a:r>
            <a:r>
              <a:rPr lang="pt-PT" sz="2000" dirty="0" err="1">
                <a:solidFill>
                  <a:schemeClr val="bg1"/>
                </a:solidFill>
              </a:rPr>
              <a:t>Name</a:t>
            </a:r>
            <a:r>
              <a:rPr lang="pt-PT" sz="2000" dirty="0">
                <a:solidFill>
                  <a:schemeClr val="bg1"/>
                </a:solidFill>
              </a:rPr>
              <a:t> </a:t>
            </a:r>
            <a:r>
              <a:rPr lang="pt-PT" sz="2000" dirty="0" err="1">
                <a:solidFill>
                  <a:schemeClr val="bg1"/>
                </a:solidFill>
              </a:rPr>
              <a:t>System</a:t>
            </a:r>
            <a:r>
              <a:rPr lang="pt-PT" sz="2000" dirty="0">
                <a:solidFill>
                  <a:schemeClr val="bg1"/>
                </a:solidFill>
              </a:rPr>
              <a:t>) </a:t>
            </a:r>
            <a:r>
              <a:rPr lang="pt-PT" sz="2000" dirty="0" err="1">
                <a:solidFill>
                  <a:schemeClr val="bg1"/>
                </a:solidFill>
              </a:rPr>
              <a:t>semi-leve</a:t>
            </a:r>
            <a:r>
              <a:rPr lang="pt-PT" sz="2000" dirty="0">
                <a:solidFill>
                  <a:schemeClr val="bg1"/>
                </a:solidFill>
              </a:rPr>
              <a:t> projectada para ajudar a localizar e colectar informações sobre subdomínios, endereços IP e servidores de email relacionados a um determinado domínio.</a:t>
            </a:r>
          </a:p>
          <a:p>
            <a:pPr algn="just">
              <a:lnSpc>
                <a:spcPct val="150000"/>
              </a:lnSpc>
              <a:buClr>
                <a:schemeClr val="accent2"/>
              </a:buClr>
            </a:pPr>
            <a:r>
              <a:rPr lang="pt-PT" sz="2000" dirty="0" err="1">
                <a:solidFill>
                  <a:schemeClr val="bg1"/>
                </a:solidFill>
              </a:rPr>
              <a:t>Fierce</a:t>
            </a:r>
            <a:r>
              <a:rPr lang="pt-PT" sz="2000" dirty="0">
                <a:solidFill>
                  <a:schemeClr val="bg1"/>
                </a:solidFill>
              </a:rPr>
              <a:t> foca em um domínio específico e seus subdomínios, tornando-o mais eficiente e preciso para identificar recursos ocultos e pontos de entrada em potencial.</a:t>
            </a:r>
          </a:p>
        </p:txBody>
      </p:sp>
    </p:spTree>
    <p:extLst>
      <p:ext uri="{BB962C8B-B14F-4D97-AF65-F5344CB8AC3E}">
        <p14:creationId xmlns:p14="http://schemas.microsoft.com/office/powerpoint/2010/main" val="208540905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theme/theme1.xml><?xml version="1.0" encoding="utf-8"?>
<a:theme xmlns:a="http://schemas.openxmlformats.org/drawingml/2006/main" name="Data Center Business Plan by Slidesgo">
  <a:themeElements>
    <a:clrScheme name="Simple Light">
      <a:dk1>
        <a:srgbClr val="000000"/>
      </a:dk1>
      <a:lt1>
        <a:srgbClr val="FFFFFF"/>
      </a:lt1>
      <a:dk2>
        <a:srgbClr val="606060"/>
      </a:dk2>
      <a:lt2>
        <a:srgbClr val="151B46"/>
      </a:lt2>
      <a:accent1>
        <a:srgbClr val="2C4ED7"/>
      </a:accent1>
      <a:accent2>
        <a:srgbClr val="8FFFFF"/>
      </a:accent2>
      <a:accent3>
        <a:srgbClr val="95FFAE"/>
      </a:accent3>
      <a:accent4>
        <a:srgbClr val="1D2875"/>
      </a:accent4>
      <a:accent5>
        <a:srgbClr val="FFFFFF"/>
      </a:accent5>
      <a:accent6>
        <a:srgbClr val="FFFFFF"/>
      </a:accent6>
      <a:hlink>
        <a:srgbClr val="8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527</TotalTime>
  <Words>3344</Words>
  <Application>Microsoft Office PowerPoint</Application>
  <PresentationFormat>On-screen Show (16:9)</PresentationFormat>
  <Paragraphs>326</Paragraphs>
  <Slides>125</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125</vt:i4>
      </vt:variant>
    </vt:vector>
  </HeadingPairs>
  <TitlesOfParts>
    <vt:vector size="132" baseType="lpstr">
      <vt:lpstr>Exo</vt:lpstr>
      <vt:lpstr>Nunito</vt:lpstr>
      <vt:lpstr>Arial</vt:lpstr>
      <vt:lpstr>Cascadia Code</vt:lpstr>
      <vt:lpstr>-apple-system</vt:lpstr>
      <vt:lpstr>PT Sans</vt:lpstr>
      <vt:lpstr>Data Center Business Plan by Slidesgo</vt:lpstr>
      <vt:lpstr>KALI LINUX VULNERABILIDADES</vt:lpstr>
      <vt:lpstr>GRUPO 7</vt:lpstr>
      <vt:lpstr>TABELA DE TÓPICOS</vt:lpstr>
      <vt:lpstr>INTRODUÇÃO</vt:lpstr>
      <vt:lpstr>1. INTRODUÇÃO </vt:lpstr>
      <vt:lpstr>1. INTRODUÇÃO </vt:lpstr>
      <vt:lpstr>OBJECTIVOS</vt:lpstr>
      <vt:lpstr>2. OBJECTIVOS</vt:lpstr>
      <vt:lpstr>2. OBJECTIVOS</vt:lpstr>
      <vt:lpstr>DESENVOLVIMENTO</vt:lpstr>
      <vt:lpstr>Análise de Vulnerabilidades em Infra-estruturas</vt:lpstr>
      <vt:lpstr>—Whitman &amp; Mattord</vt:lpstr>
      <vt:lpstr>3.1. Análise de Vulnerabilidades em Infra-estruturas </vt:lpstr>
      <vt:lpstr>3.1. Análise de Vulnerabilidades em Infra-estruturas </vt:lpstr>
      <vt:lpstr>3.1. Análise de Vulnerabilidades em Infra-estruturas </vt:lpstr>
      <vt:lpstr>Técnicas de Análise de Vulnerabilidades </vt:lpstr>
      <vt:lpstr>3.1.1. Técnicas de Análise de Vulnerabilidades </vt:lpstr>
      <vt:lpstr>3.1.1. Técnicas de Análise de Vulnerabilidades </vt:lpstr>
      <vt:lpstr>--OWASP-- TOP 10</vt:lpstr>
      <vt:lpstr>3.2. OWASP - TOP 10</vt:lpstr>
      <vt:lpstr>Evolução das Vulnerabilidades (2017-2021)</vt:lpstr>
      <vt:lpstr>A01:2021 Quebra de Controle de Acesso</vt:lpstr>
      <vt:lpstr>A01:2021</vt:lpstr>
      <vt:lpstr>A01:2021</vt:lpstr>
      <vt:lpstr>A02:2021 Falhas Criptográficas</vt:lpstr>
      <vt:lpstr>A02:2021</vt:lpstr>
      <vt:lpstr>A02:2021</vt:lpstr>
      <vt:lpstr>A03:2021 Injecção</vt:lpstr>
      <vt:lpstr>A03:2021</vt:lpstr>
      <vt:lpstr>A03:2021</vt:lpstr>
      <vt:lpstr>A04:2021 Design Inseguro</vt:lpstr>
      <vt:lpstr>A04:2021</vt:lpstr>
      <vt:lpstr>A04:2021</vt:lpstr>
      <vt:lpstr>A05:2021 Configuração Insegura</vt:lpstr>
      <vt:lpstr>A05:2021</vt:lpstr>
      <vt:lpstr>A05:2021</vt:lpstr>
      <vt:lpstr>A06:2021 Componente desactualizado e vulnerável</vt:lpstr>
      <vt:lpstr>A06:2021</vt:lpstr>
      <vt:lpstr>A06:2021</vt:lpstr>
      <vt:lpstr>A07:2021 Falha de identificação e autenticação </vt:lpstr>
      <vt:lpstr>A07:2021</vt:lpstr>
      <vt:lpstr>A07:2021</vt:lpstr>
      <vt:lpstr>A08:2021 Falha na Integridade de Dados e Software</vt:lpstr>
      <vt:lpstr>A08:2021</vt:lpstr>
      <vt:lpstr>A08:2021</vt:lpstr>
      <vt:lpstr>A09:2021 Monitoramento de Falhas e Registros de Segurança </vt:lpstr>
      <vt:lpstr>A09:2021</vt:lpstr>
      <vt:lpstr>A10:2021 Falsificação de solicitação do lado do Servidor</vt:lpstr>
      <vt:lpstr>A10:2021</vt:lpstr>
      <vt:lpstr>A10:2021</vt:lpstr>
      <vt:lpstr>Kali Linux: Ferramenta para análise de vulnerabilidades </vt:lpstr>
      <vt:lpstr>3.3. Kali Linux</vt:lpstr>
      <vt:lpstr>Recursos de Kali Linux</vt:lpstr>
      <vt:lpstr>3.3.1. Recursos de Kali Linux</vt:lpstr>
      <vt:lpstr>OWASP Broken Web Applications</vt:lpstr>
      <vt:lpstr>3.4. OWASP BWA</vt:lpstr>
      <vt:lpstr>Recursos do OWASP BWA</vt:lpstr>
      <vt:lpstr>3.4.1. Recursos do OWASP BWA</vt:lpstr>
      <vt:lpstr>3.4.1. Recursos do OWASP BWA</vt:lpstr>
      <vt:lpstr>3.4.1. Recursos do OWASP BWA</vt:lpstr>
      <vt:lpstr>Ferramentas de Análise de Vulnerabilidades Web</vt:lpstr>
      <vt:lpstr>Nikto</vt:lpstr>
      <vt:lpstr>Nikto</vt:lpstr>
      <vt:lpstr>Nikto</vt:lpstr>
      <vt:lpstr>PowerPoint Presentation</vt:lpstr>
      <vt:lpstr>Skipfish</vt:lpstr>
      <vt:lpstr>Skipfish</vt:lpstr>
      <vt:lpstr>Skipfish</vt:lpstr>
      <vt:lpstr>PowerPoint Presentation</vt:lpstr>
      <vt:lpstr>PowerPoint Presentation</vt:lpstr>
      <vt:lpstr>PowerPoint Presentation</vt:lpstr>
      <vt:lpstr>Wapiti</vt:lpstr>
      <vt:lpstr>Wapiti</vt:lpstr>
      <vt:lpstr>PowerPoint Presentation</vt:lpstr>
      <vt:lpstr>PowerPoint Presentation</vt:lpstr>
      <vt:lpstr>PowerPoint Presentation</vt:lpstr>
      <vt:lpstr>PowerPoint Presentation</vt:lpstr>
      <vt:lpstr>PowerPoint Presentation</vt:lpstr>
      <vt:lpstr>PowerPoint Presentation</vt:lpstr>
      <vt:lpstr>OWASP-ZAP</vt:lpstr>
      <vt:lpstr>OWASP-ZAP</vt:lpstr>
      <vt:lpstr>OWASP-ZAP</vt:lpstr>
      <vt:lpstr>PowerPoint Presentation</vt:lpstr>
      <vt:lpstr>XSSPy</vt:lpstr>
      <vt:lpstr>XSSPy</vt:lpstr>
      <vt:lpstr>XSSPy</vt:lpstr>
      <vt:lpstr>PowerPoint Presentation</vt:lpstr>
      <vt:lpstr>Ferramentas de Análise de Vulnerabilidades de Infra-estruturas</vt:lpstr>
      <vt:lpstr>OpenVAS</vt:lpstr>
      <vt:lpstr>Open Vulnerability Assessment System</vt:lpstr>
      <vt:lpstr>Open Vulnerability Assessment System</vt:lpstr>
      <vt:lpstr>OpenVAS - Comandos</vt:lpstr>
      <vt:lpstr>PowerPoint Presentation</vt:lpstr>
      <vt:lpstr>PowerPoint Presentation</vt:lpstr>
      <vt:lpstr>PowerPoint Presentation</vt:lpstr>
      <vt:lpstr>PowerPoint Presentation</vt:lpstr>
      <vt:lpstr>PowerPoint Presentation</vt:lpstr>
      <vt:lpstr>Fierce</vt:lpstr>
      <vt:lpstr>Fierce</vt:lpstr>
      <vt:lpstr>PowerPoint Presentation</vt:lpstr>
      <vt:lpstr>Metasploit Framework</vt:lpstr>
      <vt:lpstr>Metasploit Framework</vt:lpstr>
      <vt:lpstr>Metasploit Framework</vt:lpstr>
      <vt:lpstr>Metasploit Framework</vt:lpstr>
      <vt:lpstr>PowerPoint Presentation</vt:lpstr>
      <vt:lpstr>PowerPoint Presentation</vt:lpstr>
      <vt:lpstr>PowerPoint Presentation</vt:lpstr>
      <vt:lpstr>Nmap</vt:lpstr>
      <vt:lpstr>Nmap</vt:lpstr>
      <vt:lpstr>Nmap</vt:lpstr>
      <vt:lpstr>Nmap</vt:lpstr>
      <vt:lpstr>Nmap – Port States</vt:lpstr>
      <vt:lpstr>Netcat</vt:lpstr>
      <vt:lpstr>Netcat</vt:lpstr>
      <vt:lpstr>Netcat</vt:lpstr>
      <vt:lpstr>Netcat</vt:lpstr>
      <vt:lpstr>PowerPoint Presentation</vt:lpstr>
      <vt:lpstr>PowerPoint Presentation</vt:lpstr>
      <vt:lpstr>UnicornScan</vt:lpstr>
      <vt:lpstr>Unicornscan</vt:lpstr>
      <vt:lpstr>PowerPoint Presentation</vt:lpstr>
      <vt:lpstr>Testes</vt:lpstr>
      <vt:lpstr>CONCLUSÃO</vt:lpstr>
      <vt:lpstr>5. CONCLUSÃO </vt:lpstr>
      <vt:lpstr>OBRIGADO!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CENTER BUSINESS PLAN</dc:title>
  <dc:creator>Belarmino Simão Júnior</dc:creator>
  <cp:lastModifiedBy>Belarmino Simão Júnior</cp:lastModifiedBy>
  <cp:revision>61</cp:revision>
  <dcterms:modified xsi:type="dcterms:W3CDTF">2024-05-08T03:36:03Z</dcterms:modified>
</cp:coreProperties>
</file>